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315" r:id="rId2"/>
    <p:sldId id="410" r:id="rId3"/>
    <p:sldId id="414" r:id="rId4"/>
    <p:sldId id="412" r:id="rId5"/>
    <p:sldId id="415" r:id="rId6"/>
    <p:sldId id="435" r:id="rId7"/>
    <p:sldId id="416" r:id="rId8"/>
    <p:sldId id="413" r:id="rId9"/>
    <p:sldId id="418" r:id="rId10"/>
    <p:sldId id="431" r:id="rId11"/>
    <p:sldId id="417" r:id="rId12"/>
    <p:sldId id="419" r:id="rId13"/>
    <p:sldId id="420" r:id="rId14"/>
    <p:sldId id="436" r:id="rId15"/>
    <p:sldId id="432" r:id="rId16"/>
    <p:sldId id="421" r:id="rId17"/>
    <p:sldId id="424" r:id="rId18"/>
    <p:sldId id="425" r:id="rId19"/>
    <p:sldId id="430" r:id="rId20"/>
    <p:sldId id="429" r:id="rId21"/>
    <p:sldId id="433" r:id="rId22"/>
    <p:sldId id="427" r:id="rId23"/>
    <p:sldId id="434" r:id="rId24"/>
  </p:sldIdLst>
  <p:sldSz cx="10080625" cy="7559675"/>
  <p:notesSz cx="7559675" cy="10691813"/>
  <p:defaultTextStyle>
    <a:defPPr>
      <a:defRPr lang="en-GB"/>
    </a:defPPr>
    <a:lvl1pPr algn="l" defTabSz="45710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742796" indent="-285692" algn="l" defTabSz="45710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1142762" indent="-228552" algn="l" defTabSz="45710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599868" indent="-228552" algn="l" defTabSz="45710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2056973" indent="-228552" algn="l" defTabSz="45710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5526" algn="l" defTabSz="457105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2632" algn="l" defTabSz="457105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199737" algn="l" defTabSz="457105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6842" algn="l" defTabSz="457105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82B0F"/>
    <a:srgbClr val="1793D4"/>
    <a:srgbClr val="B50042"/>
    <a:srgbClr val="E1400D"/>
    <a:srgbClr val="50559A"/>
    <a:srgbClr val="F4008D"/>
    <a:srgbClr val="1FD2C8"/>
    <a:srgbClr val="20DA14"/>
    <a:srgbClr val="9E9E13"/>
    <a:srgbClr val="23FE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16" autoAdjust="0"/>
  </p:normalViewPr>
  <p:slideViewPr>
    <p:cSldViewPr>
      <p:cViewPr>
        <p:scale>
          <a:sx n="90" d="100"/>
          <a:sy n="90" d="100"/>
        </p:scale>
        <p:origin x="-824" y="-480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noProof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fld id="{A587A5D2-0413-0043-BDC5-595693073B4C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878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10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796" indent="-285692" algn="l" defTabSz="45710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762" indent="-228552" algn="l" defTabSz="45710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599868" indent="-228552" algn="l" defTabSz="45710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6973" indent="-228552" algn="l" defTabSz="45710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5526" algn="l" defTabSz="457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2" algn="l" defTabSz="457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7" algn="l" defTabSz="457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2" algn="l" defTabSz="457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4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>
                <a:latin typeface="Calibri" charset="0"/>
              </a:rPr>
              <a:t>Despite these climatological differences, the first mode of LSD is encouraginly consistent in the different simulations, explaining above 60% of the LSD variability. It has a fairly uniform vertical structure, with maximum values near the surface. And it shows a great agreement in terms of the variability. For example, the four simulations covering the historical period show rather similar changes, characterised by a steady increase in LSD until the mid 90s, and a sharp decreased afterwards. Likewise, the two control runs also show clear multidecadal variations. But how do these trends affect the AMOC? </a:t>
            </a:r>
          </a:p>
        </p:txBody>
      </p:sp>
      <p:sp>
        <p:nvSpPr>
          <p:cNvPr id="28675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847334" indent="-32589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303592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825028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346465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867901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389338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910775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432211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90524DE-00C5-DE44-BCF6-25233C756973}" type="slidenum">
              <a:rPr lang="es-ES" sz="14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s-ES" sz="14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>
                <a:latin typeface="Calibri" charset="0"/>
              </a:rPr>
              <a:t>Despite these climatological differences, the first mode of LSD is encouraginly consistent in the different simulations, explaining above 60% of the LSD variability. It has a fairly uniform vertical structure, with maximum values near the surface. And it shows a great agreement in terms of the variability. For example, the four simulations covering the historical period show rather similar changes, characterised by a steady increase in LSD until the mid 90s, and a sharp decreased afterwards. Likewise, the two control runs also show clear multidecadal variations. But how do these trends affect the AMOC? </a:t>
            </a:r>
          </a:p>
        </p:txBody>
      </p:sp>
      <p:sp>
        <p:nvSpPr>
          <p:cNvPr id="38915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847334" indent="-32589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303592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825028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346465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867901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389338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910775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432211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09FC308-1AC2-834A-977D-9C1D8B2855B3}" type="slidenum">
              <a:rPr lang="es-ES" sz="14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s-ES" sz="14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>
                <a:latin typeface="Calibri" charset="0"/>
              </a:rPr>
              <a:t>These are therefore our preliminary conclusions. Despite some clear climatological model differences, the first mode of LSD variability is consistent across the models, and exhibit a clear multidecadal component. </a:t>
            </a:r>
          </a:p>
          <a:p>
            <a:pPr eaLnBrk="1" hangingPunct="1">
              <a:spcBef>
                <a:spcPct val="0"/>
              </a:spcBef>
            </a:pPr>
            <a:r>
              <a:rPr lang="es-ES">
                <a:latin typeface="Calibri" charset="0"/>
              </a:rPr>
              <a:t>However, its ultimate link with the AMOC and the boundary densities seems to be model dependent. I also want to highlihgt that the two control simulations suggest a weak link with the AMOC at 26N, which is consistent with the more prominent role of the atmosphere in this region, discussed in previous presentations.</a:t>
            </a:r>
          </a:p>
        </p:txBody>
      </p:sp>
      <p:sp>
        <p:nvSpPr>
          <p:cNvPr id="4096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847334" indent="-32589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303592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825028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346465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867901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389338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910775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432211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1268825-4E0F-FE45-AF6E-D6B52621958A}" type="slidenum">
              <a:rPr lang="es-ES" sz="14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s-ES"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>
                <a:latin typeface="Calibri" charset="0"/>
              </a:rPr>
              <a:t>Despite these climatological differences, the first mode of LSD is encouraginly consistent in the different simulations, explaining above 60% of the LSD variability. It has a fairly uniform vertical structure, with maximum values near the surface. And it shows a great agreement in terms of the variability. For example, the four simulations covering the historical period show rather similar changes, characterised by a steady increase in LSD until the mid 90s, and a sharp decreased afterwards. Likewise, the two control runs also show clear multidecadal variations. But how do these trends affect the AMOC? </a:t>
            </a:r>
          </a:p>
        </p:txBody>
      </p:sp>
      <p:sp>
        <p:nvSpPr>
          <p:cNvPr id="26627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847334" indent="-32589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303592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825028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346465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867901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389338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910775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432211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996F99F-2A38-2943-90DB-3C944048EF3A}" type="slidenum">
              <a:rPr lang="es-ES" sz="14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s-ES"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>
                <a:latin typeface="Calibri" charset="0"/>
              </a:rPr>
              <a:t>Despite these climatological differences, the first mode of LSD is encouraginly consistent in the different simulations, explaining above 60% of the LSD variability. It has a fairly uniform vertical structure, with maximum values near the surface. And it shows a great agreement in terms of the variability. For example, the four simulations covering the historical period show rather similar changes, characterised by a steady increase in LSD until the mid 90s, and a sharp decreased afterwards. Likewise, the two control runs also show clear multidecadal variations. But how do these trends affect the AMOC? </a:t>
            </a:r>
          </a:p>
        </p:txBody>
      </p:sp>
      <p:sp>
        <p:nvSpPr>
          <p:cNvPr id="26627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847334" indent="-32589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303592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825028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346465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867901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389338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910775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432211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996F99F-2A38-2943-90DB-3C944048EF3A}" type="slidenum">
              <a:rPr lang="es-ES" sz="14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s-ES"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>
                <a:latin typeface="Calibri" charset="0"/>
              </a:rPr>
              <a:t>Despite these climatological differences, the first mode of LSD is encouraginly consistent in the different simulations, explaining above 60% of the LSD variability. It has a fairly uniform vertical structure, with maximum values near the surface. And it shows a great agreement in terms of the variability. For example, the four simulations covering the historical period show rather similar changes, characterised by a steady increase in LSD until the mid 90s, and a sharp decreased afterwards. Likewise, the two control runs also show clear multidecadal variations. But how do these trends affect the AMOC? </a:t>
            </a:r>
          </a:p>
        </p:txBody>
      </p:sp>
      <p:sp>
        <p:nvSpPr>
          <p:cNvPr id="26627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847334" indent="-32589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303592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825028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346465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867901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389338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910775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432211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996F99F-2A38-2943-90DB-3C944048EF3A}" type="slidenum">
              <a:rPr lang="es-ES" sz="14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s-ES"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>
                <a:latin typeface="Calibri" charset="0"/>
              </a:rPr>
              <a:t>Despite these climatological differences, the first mode of LSD is encouraginly consistent in the different simulations, explaining above 60% of the LSD variability. It has a fairly uniform vertical structure, with maximum values near the surface. And it shows a great agreement in terms of the variability. For example, the four simulations covering the historical period show rather similar changes, characterised by a steady increase in LSD until the mid 90s, and a sharp decreased afterwards. Likewise, the two control runs also show clear multidecadal variations. But how do these trends affect the AMOC? </a:t>
            </a:r>
          </a:p>
        </p:txBody>
      </p:sp>
      <p:sp>
        <p:nvSpPr>
          <p:cNvPr id="32771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847334" indent="-32589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303592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825028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346465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867901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389338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910775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432211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997044B-9102-B34C-A2CC-6B4105BC295A}" type="slidenum">
              <a:rPr lang="es-ES" sz="14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s-ES"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>
                <a:latin typeface="Calibri" charset="0"/>
              </a:rPr>
              <a:t>Despite these climatological differences, the first mode of LSD is encouraginly consistent in the different simulations, explaining above 60% of the LSD variability. It has a fairly uniform vertical structure, with maximum values near the surface. And it shows a great agreement in terms of the variability. For example, the four simulations covering the historical period show rather similar changes, characterised by a steady increase in LSD until the mid 90s, and a sharp decreased afterwards. Likewise, the two control runs also show clear multidecadal variations. But how do these trends affect the AMOC? </a:t>
            </a:r>
          </a:p>
        </p:txBody>
      </p:sp>
      <p:sp>
        <p:nvSpPr>
          <p:cNvPr id="3481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847334" indent="-32589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303592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825028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346465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867901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389338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910775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432211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11FDA1C-E43C-9F40-A387-DB196162EA37}" type="slidenum">
              <a:rPr lang="es-ES" sz="14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s-ES"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>
                <a:latin typeface="Calibri" charset="0"/>
              </a:rPr>
              <a:t>Despite these climatological differences, the first mode of LSD is encouraginly consistent in the different simulations, explaining above 60% of the LSD variability. It has a fairly uniform vertical structure, with maximum values near the surface. And it shows a great agreement in terms of the variability. For example, the four simulations covering the historical period show rather similar changes, characterised by a steady increase in LSD until the mid 90s, and a sharp decreased afterwards. Likewise, the two control runs also show clear multidecadal variations. But how do these trends affect the AMOC? </a:t>
            </a:r>
          </a:p>
        </p:txBody>
      </p:sp>
      <p:sp>
        <p:nvSpPr>
          <p:cNvPr id="36867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847334" indent="-32589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303592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825028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346465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867901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389338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910775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432211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D8E39A3-577C-8541-B73D-3B62E2A3041F}" type="slidenum">
              <a:rPr lang="es-ES" sz="14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s-ES"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>
                <a:latin typeface="Calibri" charset="0"/>
              </a:rPr>
              <a:t>Despite these climatological differences, the first mode of LSD is encouraginly consistent in the different simulations, explaining above 60% of the LSD variability. It has a fairly uniform vertical structure, with maximum values near the surface. And it shows a great agreement in terms of the variability. For example, the four simulations covering the historical period show rather similar changes, characterised by a steady increase in LSD until the mid 90s, and a sharp decreased afterwards. Likewise, the two control runs also show clear multidecadal variations. But how do these trends affect the AMOC? </a:t>
            </a:r>
          </a:p>
        </p:txBody>
      </p:sp>
      <p:sp>
        <p:nvSpPr>
          <p:cNvPr id="3072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847334" indent="-32589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303592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825028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346465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867901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389338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910775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432211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51D94CA-739B-B644-BFF8-5796FAF4DB7E}" type="slidenum">
              <a:rPr lang="es-ES" sz="14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s-ES" sz="1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>
                <a:latin typeface="Calibri" charset="0"/>
              </a:rPr>
              <a:t>Despite these climatological differences, the first mode of LSD is encouraginly consistent in the different simulations, explaining above 60% of the LSD variability. It has a fairly uniform vertical structure, with maximum values near the surface. And it shows a great agreement in terms of the variability. For example, the four simulations covering the historical period show rather similar changes, characterised by a steady increase in LSD until the mid 90s, and a sharp decreased afterwards. Likewise, the two control runs also show clear multidecadal variations. But how do these trends affect the AMOC? </a:t>
            </a:r>
          </a:p>
        </p:txBody>
      </p:sp>
      <p:sp>
        <p:nvSpPr>
          <p:cNvPr id="3072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847334" indent="-32589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303592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825028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346465" indent="-260718" eaLnBrk="0" hangingPunct="0"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867901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389338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910775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432211" indent="-260718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51D94CA-739B-B644-BFF8-5796FAF4DB7E}" type="slidenum">
              <a:rPr lang="es-ES" sz="14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s-ES" sz="14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0" indent="0" algn="ctr">
              <a:buNone/>
              <a:defRPr/>
            </a:lvl3pPr>
            <a:lvl4pPr marL="1371315" indent="0" algn="ctr">
              <a:buNone/>
              <a:defRPr/>
            </a:lvl4pPr>
            <a:lvl5pPr marL="1828420" indent="0" algn="ctr">
              <a:buNone/>
              <a:defRPr/>
            </a:lvl5pPr>
            <a:lvl6pPr marL="2285526" indent="0" algn="ctr">
              <a:buNone/>
              <a:defRPr/>
            </a:lvl6pPr>
            <a:lvl7pPr marL="2742632" indent="0" algn="ctr">
              <a:buNone/>
              <a:defRPr/>
            </a:lvl7pPr>
            <a:lvl8pPr marL="3199737" indent="0" algn="ctr">
              <a:buNone/>
              <a:defRPr/>
            </a:lvl8pPr>
            <a:lvl9pPr marL="3656842" indent="0" algn="ctr">
              <a:buNone/>
              <a:defRPr/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0B4BF1-90B1-A849-847C-C50AD4588268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0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7C976B-D0B1-0043-A99A-12859BB98D03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0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5675" y="301626"/>
            <a:ext cx="2266950" cy="5849938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6"/>
            <a:ext cx="6650038" cy="5849938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86BA04-F629-454F-8A80-3D5F825C8C72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43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8" cy="1260475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2DA37-DAD3-D141-A0C4-2719FB6DD01F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95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2DDAB8-C2CF-D549-BD11-614CF94A04B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94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925" y="4857752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0" indent="0">
              <a:buNone/>
              <a:defRPr sz="1700"/>
            </a:lvl3pPr>
            <a:lvl4pPr marL="1371315" indent="0">
              <a:buNone/>
              <a:defRPr sz="1400"/>
            </a:lvl4pPr>
            <a:lvl5pPr marL="1828420" indent="0">
              <a:buNone/>
              <a:defRPr sz="1400"/>
            </a:lvl5pPr>
            <a:lvl6pPr marL="2285526" indent="0">
              <a:buNone/>
              <a:defRPr sz="1400"/>
            </a:lvl6pPr>
            <a:lvl7pPr marL="2742632" indent="0">
              <a:buNone/>
              <a:defRPr sz="1400"/>
            </a:lvl7pPr>
            <a:lvl8pPr marL="3199737" indent="0">
              <a:buNone/>
              <a:defRPr sz="1400"/>
            </a:lvl8pPr>
            <a:lvl9pPr marL="3656842" indent="0">
              <a:buNone/>
              <a:defRPr sz="14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4C8961-E672-E24E-AA14-A17F14DD989B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48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8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48EA1D-872C-B746-9A0C-4ECACD7AC947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3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827" y="303215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5" indent="0">
              <a:buNone/>
              <a:defRPr sz="1700" b="1"/>
            </a:lvl4pPr>
            <a:lvl5pPr marL="1828420" indent="0">
              <a:buNone/>
              <a:defRPr sz="1700" b="1"/>
            </a:lvl5pPr>
            <a:lvl6pPr marL="2285526" indent="0">
              <a:buNone/>
              <a:defRPr sz="1700" b="1"/>
            </a:lvl6pPr>
            <a:lvl7pPr marL="2742632" indent="0">
              <a:buNone/>
              <a:defRPr sz="1700" b="1"/>
            </a:lvl7pPr>
            <a:lvl8pPr marL="3199737" indent="0">
              <a:buNone/>
              <a:defRPr sz="1700" b="1"/>
            </a:lvl8pPr>
            <a:lvl9pPr marL="3656842" indent="0">
              <a:buNone/>
              <a:defRPr sz="17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5" indent="0">
              <a:buNone/>
              <a:defRPr sz="1700" b="1"/>
            </a:lvl4pPr>
            <a:lvl5pPr marL="1828420" indent="0">
              <a:buNone/>
              <a:defRPr sz="1700" b="1"/>
            </a:lvl5pPr>
            <a:lvl6pPr marL="2285526" indent="0">
              <a:buNone/>
              <a:defRPr sz="1700" b="1"/>
            </a:lvl6pPr>
            <a:lvl7pPr marL="2742632" indent="0">
              <a:buNone/>
              <a:defRPr sz="1700" b="1"/>
            </a:lvl7pPr>
            <a:lvl8pPr marL="3199737" indent="0">
              <a:buNone/>
              <a:defRPr sz="1700" b="1"/>
            </a:lvl8pPr>
            <a:lvl9pPr marL="3656842" indent="0">
              <a:buNone/>
              <a:defRPr sz="17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9187DB-9450-A241-95FC-6689CBB9CD0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8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780B3-170F-9C4E-BACB-31B46516831F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58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8E97B4-A2B6-8F4C-81F5-EB7A1916DDD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48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41765" y="301627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04825" y="1581152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200"/>
            </a:lvl2pPr>
            <a:lvl3pPr marL="914210" indent="0">
              <a:buNone/>
              <a:defRPr sz="1000"/>
            </a:lvl3pPr>
            <a:lvl4pPr marL="1371315" indent="0">
              <a:buNone/>
              <a:defRPr sz="900"/>
            </a:lvl4pPr>
            <a:lvl5pPr marL="1828420" indent="0">
              <a:buNone/>
              <a:defRPr sz="900"/>
            </a:lvl5pPr>
            <a:lvl6pPr marL="2285526" indent="0">
              <a:buNone/>
              <a:defRPr sz="900"/>
            </a:lvl6pPr>
            <a:lvl7pPr marL="2742632" indent="0">
              <a:buNone/>
              <a:defRPr sz="900"/>
            </a:lvl7pPr>
            <a:lvl8pPr marL="3199737" indent="0">
              <a:buNone/>
              <a:defRPr sz="900"/>
            </a:lvl8pPr>
            <a:lvl9pPr marL="3656842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22CFA8-88E7-0F49-AAFE-4285C01AFC55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39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6440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76440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105" indent="0">
              <a:buNone/>
              <a:defRPr sz="2800"/>
            </a:lvl2pPr>
            <a:lvl3pPr marL="914210" indent="0">
              <a:buNone/>
              <a:defRPr sz="2400"/>
            </a:lvl3pPr>
            <a:lvl4pPr marL="1371315" indent="0">
              <a:buNone/>
              <a:defRPr sz="2000"/>
            </a:lvl4pPr>
            <a:lvl5pPr marL="1828420" indent="0">
              <a:buNone/>
              <a:defRPr sz="2000"/>
            </a:lvl5pPr>
            <a:lvl6pPr marL="2285526" indent="0">
              <a:buNone/>
              <a:defRPr sz="2000"/>
            </a:lvl6pPr>
            <a:lvl7pPr marL="2742632" indent="0">
              <a:buNone/>
              <a:defRPr sz="2000"/>
            </a:lvl7pPr>
            <a:lvl8pPr marL="3199737" indent="0">
              <a:buNone/>
              <a:defRPr sz="2000"/>
            </a:lvl8pPr>
            <a:lvl9pPr marL="3656842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76440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200"/>
            </a:lvl2pPr>
            <a:lvl3pPr marL="914210" indent="0">
              <a:buNone/>
              <a:defRPr sz="1000"/>
            </a:lvl3pPr>
            <a:lvl4pPr marL="1371315" indent="0">
              <a:buNone/>
              <a:defRPr sz="900"/>
            </a:lvl4pPr>
            <a:lvl5pPr marL="1828420" indent="0">
              <a:buNone/>
              <a:defRPr sz="900"/>
            </a:lvl5pPr>
            <a:lvl6pPr marL="2285526" indent="0">
              <a:buNone/>
              <a:defRPr sz="900"/>
            </a:lvl6pPr>
            <a:lvl7pPr marL="2742632" indent="0">
              <a:buNone/>
              <a:defRPr sz="900"/>
            </a:lvl7pPr>
            <a:lvl8pPr marL="3199737" indent="0">
              <a:buNone/>
              <a:defRPr sz="900"/>
            </a:lvl8pPr>
            <a:lvl9pPr marL="3656842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BB9E0C-F415-0F46-897A-B46D6BF52575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93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8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821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40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57105" algn="l"/>
                <a:tab pos="914210" algn="l"/>
                <a:tab pos="1371315" algn="l"/>
                <a:tab pos="1828420" algn="l"/>
                <a:tab pos="2285526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457105" algn="l"/>
                <a:tab pos="914210" algn="l"/>
                <a:tab pos="1371315" algn="l"/>
                <a:tab pos="1828420" algn="l"/>
                <a:tab pos="2285526" algn="l"/>
                <a:tab pos="2742632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90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105" algn="l"/>
                <a:tab pos="914210" algn="l"/>
                <a:tab pos="1371315" algn="l"/>
                <a:tab pos="1828420" algn="l"/>
                <a:tab pos="2285526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fld id="{F7F49C71-8AD6-F34E-9F4D-7BB0F95BA636}" type="slidenum">
              <a:rPr lang="en-US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10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10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2pPr>
      <a:lvl3pPr algn="ctr" defTabSz="45710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3pPr>
      <a:lvl4pPr algn="ctr" defTabSz="45710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4pPr>
      <a:lvl5pPr algn="ctr" defTabSz="45710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5pPr>
      <a:lvl6pPr marL="2514080" indent="-228552" algn="ctr" defTabSz="45710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6pPr>
      <a:lvl7pPr marL="2971184" indent="-228552" algn="ctr" defTabSz="45710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7pPr>
      <a:lvl8pPr marL="3428290" indent="-228552" algn="ctr" defTabSz="45710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8pPr>
      <a:lvl9pPr marL="3885394" indent="-228552" algn="ctr" defTabSz="45710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9pPr>
    </p:titleStyle>
    <p:bodyStyle>
      <a:lvl1pPr marL="342830" indent="-342830" algn="l" defTabSz="457105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796" indent="-285692" algn="l" defTabSz="457105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2762" indent="-228552" algn="l" defTabSz="457105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599868" indent="-228552" algn="l" defTabSz="457105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6973" indent="-228552" algn="l" defTabSz="457105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080" indent="-228552" algn="l" defTabSz="457105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184" indent="-228552" algn="l" defTabSz="457105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8290" indent="-228552" algn="l" defTabSz="457105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5394" indent="-228552" algn="l" defTabSz="457105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5.png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5.em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em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1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1.emf"/><Relationship Id="rId5" Type="http://schemas.openxmlformats.org/officeDocument/2006/relationships/image" Target="../media/image14.emf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 bwMode="auto">
          <a:xfrm>
            <a:off x="0" y="5580037"/>
            <a:ext cx="10080625" cy="2016224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" name="Rectángulo 1"/>
          <p:cNvSpPr/>
          <p:nvPr/>
        </p:nvSpPr>
        <p:spPr bwMode="auto">
          <a:xfrm>
            <a:off x="0" y="5940077"/>
            <a:ext cx="10080625" cy="1656184"/>
          </a:xfrm>
          <a:prstGeom prst="rect">
            <a:avLst/>
          </a:prstGeom>
          <a:solidFill>
            <a:srgbClr val="00499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243998" y="3930958"/>
            <a:ext cx="9577388" cy="42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s-ES" sz="2800" dirty="0">
                <a:latin typeface="Avenir Medium"/>
                <a:ea typeface="SimSun" charset="0"/>
                <a:cs typeface="Avenir Medium"/>
              </a:rPr>
              <a:t>Pablo Ortega Montilla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47824" y="1691605"/>
            <a:ext cx="8712968" cy="176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772" tIns="50387" rIns="100772" bIns="50387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defRPr/>
            </a:pPr>
            <a:r>
              <a:rPr lang="es-ES" sz="3600" dirty="0">
                <a:latin typeface="Avenir Black"/>
                <a:ea typeface="SimSun" charset="0"/>
                <a:cs typeface="Avenir Black"/>
              </a:rPr>
              <a:t> A </a:t>
            </a:r>
            <a:r>
              <a:rPr lang="es-ES" sz="3600" dirty="0" err="1">
                <a:latin typeface="Avenir Black"/>
                <a:ea typeface="SimSun" charset="0"/>
                <a:cs typeface="Avenir Black"/>
              </a:rPr>
              <a:t>multi-model</a:t>
            </a:r>
            <a:r>
              <a:rPr lang="es-ES" sz="3600" dirty="0">
                <a:latin typeface="Avenir Black"/>
                <a:ea typeface="SimSun" charset="0"/>
                <a:cs typeface="Avenir Black"/>
              </a:rPr>
              <a:t> </a:t>
            </a:r>
            <a:r>
              <a:rPr lang="es-ES" sz="3600" dirty="0" err="1">
                <a:latin typeface="Avenir Black"/>
                <a:ea typeface="SimSun" charset="0"/>
                <a:cs typeface="Avenir Black"/>
              </a:rPr>
              <a:t>comparison</a:t>
            </a:r>
            <a:r>
              <a:rPr lang="es-ES" sz="3600" dirty="0">
                <a:latin typeface="Avenir Black"/>
                <a:ea typeface="SimSun" charset="0"/>
                <a:cs typeface="Avenir Black"/>
              </a:rPr>
              <a:t> of </a:t>
            </a:r>
            <a:r>
              <a:rPr lang="es-ES" sz="3600" dirty="0" err="1">
                <a:latin typeface="Avenir Black"/>
                <a:ea typeface="SimSun" charset="0"/>
                <a:cs typeface="Avenir Black"/>
              </a:rPr>
              <a:t>the</a:t>
            </a:r>
            <a:r>
              <a:rPr lang="es-ES" sz="3600" dirty="0">
                <a:latin typeface="Avenir Black"/>
                <a:ea typeface="SimSun" charset="0"/>
                <a:cs typeface="Avenir Black"/>
              </a:rPr>
              <a:t> </a:t>
            </a:r>
            <a:r>
              <a:rPr lang="es-ES" sz="3600" dirty="0" err="1">
                <a:latin typeface="Avenir Black"/>
                <a:ea typeface="SimSun" charset="0"/>
                <a:cs typeface="Avenir Black"/>
              </a:rPr>
              <a:t>ocean</a:t>
            </a:r>
            <a:r>
              <a:rPr lang="es-ES" sz="3600" dirty="0">
                <a:latin typeface="Avenir Black"/>
                <a:ea typeface="SimSun" charset="0"/>
                <a:cs typeface="Avenir Black"/>
              </a:rPr>
              <a:t> </a:t>
            </a:r>
            <a:r>
              <a:rPr lang="es-ES" sz="3600" dirty="0" err="1">
                <a:latin typeface="Avenir Black"/>
                <a:ea typeface="SimSun" charset="0"/>
                <a:cs typeface="Avenir Black"/>
              </a:rPr>
              <a:t>contributions</a:t>
            </a:r>
            <a:r>
              <a:rPr lang="es-ES" sz="3600" dirty="0">
                <a:latin typeface="Avenir Black"/>
                <a:ea typeface="SimSun" charset="0"/>
                <a:cs typeface="Avenir Black"/>
              </a:rPr>
              <a:t> </a:t>
            </a:r>
            <a:r>
              <a:rPr lang="es-ES" sz="3600" dirty="0" err="1">
                <a:latin typeface="Avenir Black"/>
                <a:ea typeface="SimSun" charset="0"/>
                <a:cs typeface="Avenir Black"/>
              </a:rPr>
              <a:t>to</a:t>
            </a:r>
            <a:r>
              <a:rPr lang="es-ES" sz="3600" dirty="0">
                <a:latin typeface="Avenir Black"/>
                <a:ea typeface="SimSun" charset="0"/>
                <a:cs typeface="Avenir Black"/>
              </a:rPr>
              <a:t> </a:t>
            </a:r>
            <a:r>
              <a:rPr lang="es-ES" sz="3600" dirty="0" err="1">
                <a:latin typeface="Avenir Black"/>
                <a:ea typeface="SimSun" charset="0"/>
                <a:cs typeface="Avenir Black"/>
              </a:rPr>
              <a:t>multidecadal</a:t>
            </a:r>
            <a:r>
              <a:rPr lang="es-ES" sz="3600" dirty="0">
                <a:latin typeface="Avenir Black"/>
                <a:ea typeface="SimSun" charset="0"/>
                <a:cs typeface="Avenir Black"/>
              </a:rPr>
              <a:t> </a:t>
            </a:r>
            <a:r>
              <a:rPr lang="es-ES" sz="3600" dirty="0" err="1">
                <a:latin typeface="Avenir Black"/>
                <a:ea typeface="SimSun" charset="0"/>
                <a:cs typeface="Avenir Black"/>
              </a:rPr>
              <a:t>variability</a:t>
            </a:r>
            <a:r>
              <a:rPr lang="es-ES" sz="3600" dirty="0">
                <a:latin typeface="Avenir Black"/>
                <a:ea typeface="SimSun" charset="0"/>
                <a:cs typeface="Avenir Black"/>
              </a:rPr>
              <a:t> in </a:t>
            </a:r>
            <a:r>
              <a:rPr lang="es-ES" sz="3600" dirty="0" err="1">
                <a:latin typeface="Avenir Black"/>
                <a:ea typeface="SimSun" charset="0"/>
                <a:cs typeface="Avenir Black"/>
              </a:rPr>
              <a:t>the</a:t>
            </a:r>
            <a:r>
              <a:rPr lang="es-ES" sz="3600" dirty="0">
                <a:latin typeface="Avenir Black"/>
                <a:ea typeface="SimSun" charset="0"/>
                <a:cs typeface="Avenir Black"/>
              </a:rPr>
              <a:t> North </a:t>
            </a:r>
            <a:r>
              <a:rPr lang="es-ES" sz="3600" dirty="0" err="1" smtClean="0">
                <a:latin typeface="Avenir Black"/>
                <a:ea typeface="SimSun" charset="0"/>
                <a:cs typeface="Avenir Black"/>
              </a:rPr>
              <a:t>Atlantic</a:t>
            </a:r>
            <a:endParaRPr lang="es-ES" sz="3600" dirty="0" smtClean="0">
              <a:latin typeface="Avenir Black"/>
              <a:ea typeface="SimSun" charset="0"/>
              <a:cs typeface="Avenir Black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122161"/>
            <a:ext cx="1223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60" y="45961"/>
            <a:ext cx="18002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06" y="112636"/>
            <a:ext cx="1828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27" y="53898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574786"/>
            <a:ext cx="2016224" cy="20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8664" y="21987"/>
            <a:ext cx="1582048" cy="59722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6869" y="107429"/>
            <a:ext cx="889987" cy="792088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2664966" y="6179908"/>
            <a:ext cx="71998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ES" b="1" dirty="0">
                <a:solidFill>
                  <a:schemeClr val="bg1"/>
                </a:solidFill>
                <a:latin typeface="Avenir Black"/>
                <a:cs typeface="Avenir Black"/>
              </a:rPr>
              <a:t>J. </a:t>
            </a:r>
            <a:r>
              <a:rPr lang="es-ES" b="1" dirty="0" err="1">
                <a:solidFill>
                  <a:schemeClr val="bg1"/>
                </a:solidFill>
                <a:latin typeface="Avenir Black"/>
                <a:cs typeface="Avenir Black"/>
              </a:rPr>
              <a:t>Robson</a:t>
            </a:r>
            <a:r>
              <a:rPr lang="es-ES" b="1" dirty="0">
                <a:solidFill>
                  <a:schemeClr val="bg1"/>
                </a:solidFill>
                <a:latin typeface="Avenir Black"/>
                <a:cs typeface="Avenir Black"/>
              </a:rPr>
              <a:t>, R. Sutton    </a:t>
            </a:r>
            <a:r>
              <a:rPr lang="es-ES" dirty="0">
                <a:solidFill>
                  <a:schemeClr val="bg1"/>
                </a:solidFill>
                <a:latin typeface="Avenir Medium"/>
                <a:cs typeface="Avenir Medium"/>
              </a:rPr>
              <a:t>(NCAS-</a:t>
            </a:r>
            <a:r>
              <a:rPr lang="es-ES" dirty="0" err="1">
                <a:solidFill>
                  <a:schemeClr val="bg1"/>
                </a:solidFill>
                <a:latin typeface="Avenir Medium"/>
                <a:cs typeface="Avenir Medium"/>
              </a:rPr>
              <a:t>Climate</a:t>
            </a:r>
            <a:r>
              <a:rPr lang="es-ES" dirty="0">
                <a:solidFill>
                  <a:schemeClr val="bg1"/>
                </a:solidFill>
                <a:latin typeface="Avenir Medium"/>
                <a:cs typeface="Avenir Medium"/>
              </a:rPr>
              <a:t>, Reading)</a:t>
            </a:r>
          </a:p>
          <a:p>
            <a:pPr>
              <a:lnSpc>
                <a:spcPct val="100000"/>
              </a:lnSpc>
            </a:pPr>
            <a:r>
              <a:rPr lang="es-ES" b="1" dirty="0">
                <a:solidFill>
                  <a:schemeClr val="bg1"/>
                </a:solidFill>
                <a:latin typeface="Avenir Black"/>
                <a:cs typeface="Avenir Black"/>
              </a:rPr>
              <a:t>A. </a:t>
            </a:r>
            <a:r>
              <a:rPr lang="es-ES" b="1" dirty="0" err="1">
                <a:solidFill>
                  <a:schemeClr val="bg1"/>
                </a:solidFill>
                <a:latin typeface="Avenir Black"/>
                <a:cs typeface="Avenir Black"/>
              </a:rPr>
              <a:t>Germe</a:t>
            </a:r>
            <a:r>
              <a:rPr lang="es-ES" b="1" dirty="0">
                <a:solidFill>
                  <a:schemeClr val="bg1"/>
                </a:solidFill>
                <a:latin typeface="Avenir Black"/>
                <a:cs typeface="Avenir Black"/>
              </a:rPr>
              <a:t>, A. </a:t>
            </a:r>
            <a:r>
              <a:rPr lang="es-ES" b="1" dirty="0" err="1">
                <a:solidFill>
                  <a:schemeClr val="bg1"/>
                </a:solidFill>
                <a:latin typeface="Avenir Black"/>
                <a:cs typeface="Avenir Black"/>
              </a:rPr>
              <a:t>Blaker</a:t>
            </a:r>
            <a:r>
              <a:rPr lang="es-ES" b="1" dirty="0">
                <a:solidFill>
                  <a:schemeClr val="bg1"/>
                </a:solidFill>
                <a:latin typeface="Avenir Black"/>
                <a:cs typeface="Avenir Black"/>
              </a:rPr>
              <a:t>, B. </a:t>
            </a:r>
            <a:r>
              <a:rPr lang="es-ES" b="1" dirty="0" err="1">
                <a:solidFill>
                  <a:schemeClr val="bg1"/>
                </a:solidFill>
                <a:latin typeface="Avenir Black"/>
                <a:cs typeface="Avenir Black"/>
              </a:rPr>
              <a:t>Sinha</a:t>
            </a:r>
            <a:r>
              <a:rPr lang="es-ES" b="1" dirty="0">
                <a:solidFill>
                  <a:schemeClr val="bg1"/>
                </a:solidFill>
                <a:latin typeface="Avenir Black"/>
                <a:cs typeface="Avenir Black"/>
              </a:rPr>
              <a:t>, J. </a:t>
            </a:r>
            <a:r>
              <a:rPr lang="es-ES" b="1" dirty="0" err="1">
                <a:solidFill>
                  <a:schemeClr val="bg1"/>
                </a:solidFill>
                <a:latin typeface="Avenir Black"/>
                <a:cs typeface="Avenir Black"/>
              </a:rPr>
              <a:t>Hirschi</a:t>
            </a:r>
            <a:r>
              <a:rPr lang="es-ES" b="1" dirty="0">
                <a:solidFill>
                  <a:schemeClr val="bg1"/>
                </a:solidFill>
                <a:latin typeface="Avenir Black"/>
                <a:cs typeface="Avenir Black"/>
              </a:rPr>
              <a:t>    </a:t>
            </a:r>
            <a:r>
              <a:rPr lang="es-ES" dirty="0">
                <a:solidFill>
                  <a:schemeClr val="bg1"/>
                </a:solidFill>
                <a:latin typeface="Avenir Medium"/>
                <a:cs typeface="Avenir Medium"/>
              </a:rPr>
              <a:t>(NOC, Southampton) </a:t>
            </a:r>
          </a:p>
          <a:p>
            <a:pPr>
              <a:lnSpc>
                <a:spcPct val="100000"/>
              </a:lnSpc>
            </a:pPr>
            <a:r>
              <a:rPr lang="es-ES" b="1" dirty="0">
                <a:solidFill>
                  <a:schemeClr val="bg1"/>
                </a:solidFill>
                <a:latin typeface="Avenir Black"/>
                <a:cs typeface="Avenir Black"/>
              </a:rPr>
              <a:t>L. </a:t>
            </a:r>
            <a:r>
              <a:rPr lang="es-ES" b="1" dirty="0" err="1">
                <a:solidFill>
                  <a:schemeClr val="bg1"/>
                </a:solidFill>
                <a:latin typeface="Avenir Black"/>
                <a:cs typeface="Avenir Black"/>
              </a:rPr>
              <a:t>Hermanson</a:t>
            </a:r>
            <a:r>
              <a:rPr lang="es-ES" b="1" dirty="0">
                <a:solidFill>
                  <a:schemeClr val="bg1"/>
                </a:solidFill>
                <a:latin typeface="Avenir Black"/>
                <a:cs typeface="Avenir Black"/>
              </a:rPr>
              <a:t>, M. </a:t>
            </a:r>
            <a:r>
              <a:rPr lang="es-ES" b="1" dirty="0" err="1">
                <a:solidFill>
                  <a:schemeClr val="bg1"/>
                </a:solidFill>
                <a:latin typeface="Avenir Black"/>
                <a:cs typeface="Avenir Black"/>
              </a:rPr>
              <a:t>Menary</a:t>
            </a:r>
            <a:r>
              <a:rPr lang="es-ES" b="1" dirty="0">
                <a:solidFill>
                  <a:schemeClr val="bg1"/>
                </a:solidFill>
                <a:latin typeface="Avenir Black"/>
                <a:cs typeface="Avenir Black"/>
              </a:rPr>
              <a:t>    </a:t>
            </a:r>
            <a:r>
              <a:rPr lang="es-ES" dirty="0">
                <a:solidFill>
                  <a:schemeClr val="bg1"/>
                </a:solidFill>
                <a:latin typeface="Avenir Medium"/>
                <a:cs typeface="Avenir Medium"/>
              </a:rPr>
              <a:t>(</a:t>
            </a:r>
            <a:r>
              <a:rPr lang="es-ES" dirty="0" err="1">
                <a:solidFill>
                  <a:schemeClr val="bg1"/>
                </a:solidFill>
                <a:latin typeface="Avenir Medium"/>
                <a:cs typeface="Avenir Medium"/>
              </a:rPr>
              <a:t>Metoffice</a:t>
            </a:r>
            <a:r>
              <a:rPr lang="es-ES" dirty="0">
                <a:solidFill>
                  <a:schemeClr val="bg1"/>
                </a:solidFill>
                <a:latin typeface="Avenir Medium"/>
                <a:cs typeface="Avenir Medium"/>
              </a:rPr>
              <a:t>, Exeter)</a:t>
            </a:r>
          </a:p>
          <a:p>
            <a:pPr>
              <a:lnSpc>
                <a:spcPct val="100000"/>
              </a:lnSpc>
            </a:pPr>
            <a:r>
              <a:rPr lang="es-ES" b="1" dirty="0">
                <a:solidFill>
                  <a:schemeClr val="bg1"/>
                </a:solidFill>
                <a:latin typeface="Avenir Black"/>
                <a:cs typeface="Avenir Black"/>
              </a:rPr>
              <a:t>S. </a:t>
            </a:r>
            <a:r>
              <a:rPr lang="es-ES" b="1" dirty="0" err="1">
                <a:solidFill>
                  <a:schemeClr val="bg1"/>
                </a:solidFill>
                <a:latin typeface="Avenir Black"/>
                <a:cs typeface="Avenir Black"/>
              </a:rPr>
              <a:t>Yeager</a:t>
            </a:r>
            <a:r>
              <a:rPr lang="es-ES" b="1" dirty="0">
                <a:solidFill>
                  <a:schemeClr val="bg1"/>
                </a:solidFill>
                <a:latin typeface="Avenir Black"/>
                <a:cs typeface="Avenir Black"/>
              </a:rPr>
              <a:t> </a:t>
            </a:r>
            <a:r>
              <a:rPr lang="es-ES" dirty="0">
                <a:solidFill>
                  <a:schemeClr val="bg1"/>
                </a:solidFill>
                <a:latin typeface="Avenir Medium"/>
                <a:cs typeface="Avenir Medium"/>
              </a:rPr>
              <a:t>(NCAR, Boulder)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259238" y="4571925"/>
            <a:ext cx="9577388" cy="82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s-ES" sz="2400" dirty="0" err="1" smtClean="0">
                <a:solidFill>
                  <a:schemeClr val="bg2"/>
                </a:solidFill>
                <a:latin typeface="Avenir Book"/>
                <a:ea typeface="SimSun" charset="0"/>
                <a:cs typeface="Avenir Book"/>
              </a:rPr>
              <a:t>Earth</a:t>
            </a:r>
            <a:r>
              <a:rPr lang="es-ES" sz="2400" dirty="0" smtClean="0">
                <a:solidFill>
                  <a:schemeClr val="bg2"/>
                </a:solidFill>
                <a:latin typeface="Avenir Book"/>
                <a:ea typeface="SimSun" charset="0"/>
                <a:cs typeface="Avenir Book"/>
              </a:rPr>
              <a:t> </a:t>
            </a:r>
            <a:r>
              <a:rPr lang="es-ES" sz="2400" dirty="0" err="1" smtClean="0">
                <a:solidFill>
                  <a:schemeClr val="bg2"/>
                </a:solidFill>
                <a:latin typeface="Avenir Book"/>
                <a:ea typeface="SimSun" charset="0"/>
                <a:cs typeface="Avenir Book"/>
              </a:rPr>
              <a:t>Science</a:t>
            </a:r>
            <a:r>
              <a:rPr lang="es-ES" sz="2400" dirty="0" smtClean="0">
                <a:solidFill>
                  <a:schemeClr val="bg2"/>
                </a:solidFill>
                <a:latin typeface="Avenir Book"/>
                <a:ea typeface="SimSun" charset="0"/>
                <a:cs typeface="Avenir Book"/>
              </a:rPr>
              <a:t> </a:t>
            </a:r>
            <a:r>
              <a:rPr lang="es-ES" sz="2400" dirty="0" err="1" smtClean="0">
                <a:solidFill>
                  <a:schemeClr val="bg2"/>
                </a:solidFill>
                <a:latin typeface="Avenir Book"/>
                <a:ea typeface="SimSun" charset="0"/>
                <a:cs typeface="Avenir Book"/>
              </a:rPr>
              <a:t>Department</a:t>
            </a:r>
            <a:endParaRPr lang="es-ES" sz="2400" dirty="0" smtClean="0">
              <a:solidFill>
                <a:schemeClr val="bg2"/>
              </a:solidFill>
              <a:latin typeface="Avenir Book"/>
              <a:ea typeface="SimSun" charset="0"/>
              <a:cs typeface="Avenir Book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s-ES" sz="2400" dirty="0" smtClean="0">
                <a:solidFill>
                  <a:schemeClr val="bg2"/>
                </a:solidFill>
                <a:latin typeface="Avenir Book"/>
                <a:ea typeface="SimSun" charset="0"/>
                <a:cs typeface="Avenir Book"/>
              </a:rPr>
              <a:t>Barcelona </a:t>
            </a:r>
            <a:r>
              <a:rPr lang="es-ES" sz="2400" dirty="0" err="1" smtClean="0">
                <a:solidFill>
                  <a:schemeClr val="bg2"/>
                </a:solidFill>
                <a:latin typeface="Avenir Book"/>
                <a:ea typeface="SimSun" charset="0"/>
                <a:cs typeface="Avenir Book"/>
              </a:rPr>
              <a:t>Supercomputing</a:t>
            </a:r>
            <a:r>
              <a:rPr lang="es-ES" sz="2400" dirty="0" smtClean="0">
                <a:solidFill>
                  <a:schemeClr val="bg2"/>
                </a:solidFill>
                <a:latin typeface="Avenir Book"/>
                <a:ea typeface="SimSun" charset="0"/>
                <a:cs typeface="Avenir Book"/>
              </a:rPr>
              <a:t> Center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728" y="37943"/>
            <a:ext cx="1219200" cy="122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CuadroTexto 52"/>
          <p:cNvSpPr txBox="1"/>
          <p:nvPr/>
        </p:nvSpPr>
        <p:spPr>
          <a:xfrm>
            <a:off x="554045" y="-86044"/>
            <a:ext cx="4564878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pPr eaLnBrk="1" hangingPunct="1"/>
            <a:r>
              <a:rPr lang="es-ES" sz="2800" dirty="0">
                <a:latin typeface="Avenir Black" charset="0"/>
                <a:cs typeface="Avenir Black" charset="0"/>
              </a:rPr>
              <a:t>I. </a:t>
            </a:r>
            <a:r>
              <a:rPr lang="es-ES" sz="2800" dirty="0" err="1">
                <a:latin typeface="Avenir Black" charset="0"/>
                <a:cs typeface="Avenir Black" charset="0"/>
              </a:rPr>
              <a:t>Context</a:t>
            </a:r>
            <a:r>
              <a:rPr lang="es-ES" sz="2800" dirty="0">
                <a:latin typeface="Avenir Black" charset="0"/>
                <a:cs typeface="Avenir Black" charset="0"/>
              </a:rPr>
              <a:t> </a:t>
            </a:r>
            <a:r>
              <a:rPr lang="es-E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venir Black" charset="0"/>
                <a:cs typeface="Avenir Black" charset="0"/>
              </a:rPr>
              <a:t>and </a:t>
            </a:r>
            <a:r>
              <a:rPr lang="es-ES" sz="2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venir Black" charset="0"/>
                <a:cs typeface="Avenir Black" charset="0"/>
              </a:rPr>
              <a:t>Motivation</a:t>
            </a:r>
            <a:endParaRPr lang="es-ES" sz="2800" dirty="0">
              <a:solidFill>
                <a:schemeClr val="bg2">
                  <a:lumMod val="60000"/>
                  <a:lumOff val="40000"/>
                </a:schemeClr>
              </a:solidFill>
              <a:latin typeface="Avenir Black" charset="0"/>
              <a:cs typeface="Avenir Black" charset="0"/>
            </a:endParaRPr>
          </a:p>
        </p:txBody>
      </p: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1044078" y="827509"/>
            <a:ext cx="3132138" cy="3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rgbClr val="006600"/>
                </a:solidFill>
                <a:latin typeface="Avenir Book" charset="0"/>
                <a:cs typeface="Avenir Book" charset="0"/>
              </a:rPr>
              <a:t>Ortega et </a:t>
            </a:r>
            <a:r>
              <a:rPr lang="en-US" sz="2000" dirty="0">
                <a:solidFill>
                  <a:srgbClr val="006600"/>
                </a:solidFill>
                <a:latin typeface="Avenir Book" charset="0"/>
                <a:cs typeface="Avenir Book" charset="0"/>
              </a:rPr>
              <a:t>al (</a:t>
            </a:r>
            <a:r>
              <a:rPr lang="en-US" sz="2000" dirty="0" smtClean="0">
                <a:solidFill>
                  <a:srgbClr val="006600"/>
                </a:solidFill>
                <a:latin typeface="Avenir Book" charset="0"/>
                <a:cs typeface="Avenir Book" charset="0"/>
              </a:rPr>
              <a:t>2017)</a:t>
            </a:r>
            <a:endParaRPr lang="en-US" sz="2000" dirty="0">
              <a:solidFill>
                <a:srgbClr val="0066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43768" y="1259557"/>
            <a:ext cx="5137958" cy="1126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As Labrador Sea </a:t>
            </a:r>
            <a:r>
              <a:rPr lang="es-ES" dirty="0" err="1" smtClean="0">
                <a:solidFill>
                  <a:srgbClr val="800000"/>
                </a:solidFill>
                <a:latin typeface="Avenir Book"/>
                <a:cs typeface="Avenir Book"/>
              </a:rPr>
              <a:t>densities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propagate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southward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along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the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western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boundary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, </a:t>
            </a:r>
            <a:r>
              <a:rPr lang="es-ES" dirty="0" err="1" smtClean="0">
                <a:solidFill>
                  <a:srgbClr val="800000"/>
                </a:solidFill>
                <a:latin typeface="Avenir Book"/>
                <a:cs typeface="Avenir Book"/>
              </a:rPr>
              <a:t>they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Book"/>
                <a:cs typeface="Avenir Book"/>
              </a:rPr>
              <a:t>enhance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 </a:t>
            </a:r>
          </a:p>
          <a:p>
            <a:pPr algn="ctr"/>
            <a:r>
              <a:rPr lang="es-ES" dirty="0" err="1" smtClean="0">
                <a:solidFill>
                  <a:srgbClr val="800000"/>
                </a:solidFill>
                <a:latin typeface="Avenir Book"/>
                <a:cs typeface="Avenir Book"/>
              </a:rPr>
              <a:t>the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 AMOC </a:t>
            </a:r>
            <a:r>
              <a:rPr lang="es-ES" dirty="0" err="1" smtClean="0">
                <a:solidFill>
                  <a:srgbClr val="800000"/>
                </a:solidFill>
                <a:latin typeface="Avenir Book"/>
                <a:cs typeface="Avenir Book"/>
              </a:rPr>
              <a:t>via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thermal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wind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balance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, </a:t>
            </a:r>
          </a:p>
          <a:p>
            <a:pPr algn="ctr"/>
            <a:r>
              <a:rPr lang="es-ES" dirty="0" err="1" smtClean="0">
                <a:solidFill>
                  <a:srgbClr val="800000"/>
                </a:solidFill>
                <a:latin typeface="Avenir Book"/>
                <a:cs typeface="Avenir Book"/>
              </a:rPr>
              <a:t>increasing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Book"/>
                <a:cs typeface="Avenir Book"/>
              </a:rPr>
              <a:t>the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heat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transport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to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the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North</a:t>
            </a:r>
            <a:endParaRPr lang="es-ES" dirty="0">
              <a:solidFill>
                <a:srgbClr val="800000"/>
              </a:solidFill>
              <a:latin typeface="Avenir Medium"/>
              <a:cs typeface="Avenir Medium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256336" y="1259557"/>
            <a:ext cx="569387" cy="9618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solidFill>
                  <a:srgbClr val="FF0000"/>
                </a:solidFill>
                <a:latin typeface="Avenir Medium"/>
                <a:cs typeface="Avenir Medium"/>
              </a:rPr>
              <a:t>?</a:t>
            </a:r>
          </a:p>
        </p:txBody>
      </p:sp>
      <p:sp>
        <p:nvSpPr>
          <p:cNvPr id="26" name="TextBox 7"/>
          <p:cNvSpPr txBox="1">
            <a:spLocks noChangeArrowheads="1"/>
          </p:cNvSpPr>
          <p:nvPr/>
        </p:nvSpPr>
        <p:spPr bwMode="auto">
          <a:xfrm>
            <a:off x="6480472" y="1763613"/>
            <a:ext cx="3132138" cy="3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rgbClr val="006600"/>
                </a:solidFill>
                <a:latin typeface="Avenir Book" charset="0"/>
                <a:cs typeface="Avenir Book" charset="0"/>
              </a:rPr>
              <a:t>Li et </a:t>
            </a:r>
            <a:r>
              <a:rPr lang="en-US" sz="2000" dirty="0">
                <a:solidFill>
                  <a:srgbClr val="006600"/>
                </a:solidFill>
                <a:latin typeface="Avenir Book" charset="0"/>
                <a:cs typeface="Avenir Book" charset="0"/>
              </a:rPr>
              <a:t>al (</a:t>
            </a:r>
            <a:r>
              <a:rPr lang="en-US" sz="2000" dirty="0" smtClean="0">
                <a:solidFill>
                  <a:srgbClr val="006600"/>
                </a:solidFill>
                <a:latin typeface="Avenir Book" charset="0"/>
                <a:cs typeface="Avenir Book" charset="0"/>
              </a:rPr>
              <a:t>2019)</a:t>
            </a:r>
            <a:endParaRPr lang="en-US" sz="2000" dirty="0">
              <a:solidFill>
                <a:srgbClr val="0066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5256336" y="2702321"/>
            <a:ext cx="4319147" cy="3386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1700" dirty="0" smtClean="0">
                <a:latin typeface="Avenir Medium"/>
                <a:cs typeface="Avenir Medium"/>
              </a:rPr>
              <a:t>Cross-</a:t>
            </a:r>
            <a:r>
              <a:rPr lang="es-ES" sz="1700" dirty="0" err="1" smtClean="0">
                <a:latin typeface="Avenir Medium"/>
                <a:cs typeface="Avenir Medium"/>
              </a:rPr>
              <a:t>correlations</a:t>
            </a:r>
            <a:r>
              <a:rPr lang="es-ES" sz="1700" dirty="0" smtClean="0">
                <a:latin typeface="Avenir Medium"/>
                <a:cs typeface="Avenir Medium"/>
              </a:rPr>
              <a:t>: LSW </a:t>
            </a:r>
            <a:r>
              <a:rPr lang="es-ES" sz="1700" dirty="0" err="1" smtClean="0">
                <a:latin typeface="Avenir Medium"/>
                <a:cs typeface="Avenir Medium"/>
              </a:rPr>
              <a:t>density</a:t>
            </a:r>
            <a:r>
              <a:rPr lang="es-ES" sz="1700" dirty="0" smtClean="0">
                <a:latin typeface="Avenir Medium"/>
                <a:cs typeface="Avenir Medium"/>
              </a:rPr>
              <a:t> vs AMOC </a:t>
            </a:r>
            <a:endParaRPr lang="es-ES" sz="1700" dirty="0" smtClean="0">
              <a:latin typeface="Avenir Medium"/>
              <a:cs typeface="Avenir Medium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080" y="3062361"/>
            <a:ext cx="5892800" cy="45339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87784" y="5564579"/>
            <a:ext cx="4032199" cy="1383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Avenir Book"/>
                <a:cs typeface="Avenir Book"/>
              </a:rPr>
              <a:t>No </a:t>
            </a:r>
            <a:r>
              <a:rPr lang="es-ES" dirty="0" err="1" smtClean="0">
                <a:latin typeface="Avenir Black"/>
                <a:cs typeface="Avenir Black"/>
              </a:rPr>
              <a:t>coherent</a:t>
            </a:r>
            <a:r>
              <a:rPr lang="es-ES" dirty="0" smtClean="0">
                <a:latin typeface="Avenir Black"/>
                <a:cs typeface="Avenir Black"/>
              </a:rPr>
              <a:t> </a:t>
            </a:r>
            <a:r>
              <a:rPr lang="es-ES" dirty="0" err="1" smtClean="0">
                <a:latin typeface="Avenir Black"/>
                <a:cs typeface="Avenir Black"/>
              </a:rPr>
              <a:t>relationships</a:t>
            </a:r>
            <a:r>
              <a:rPr lang="es-ES" dirty="0" smtClean="0">
                <a:latin typeface="Avenir Black"/>
                <a:cs typeface="Avenir Black"/>
              </a:rPr>
              <a:t> </a:t>
            </a:r>
            <a:r>
              <a:rPr lang="es-ES" dirty="0" err="1" smtClean="0">
                <a:latin typeface="Avenir Black"/>
                <a:cs typeface="Avenir Black"/>
              </a:rPr>
              <a:t>across</a:t>
            </a:r>
            <a:r>
              <a:rPr lang="es-ES" dirty="0" smtClean="0">
                <a:latin typeface="Avenir Black"/>
                <a:cs typeface="Avenir Black"/>
              </a:rPr>
              <a:t> </a:t>
            </a:r>
            <a:r>
              <a:rPr lang="es-ES" dirty="0" err="1" smtClean="0">
                <a:latin typeface="Avenir Black"/>
                <a:cs typeface="Avenir Black"/>
              </a:rPr>
              <a:t>models</a:t>
            </a:r>
            <a:r>
              <a:rPr lang="es-ES" dirty="0" smtClean="0">
                <a:latin typeface="Avenir Black"/>
                <a:cs typeface="Avenir Black"/>
              </a:rPr>
              <a:t> </a:t>
            </a:r>
            <a:r>
              <a:rPr lang="es-ES" dirty="0" err="1" smtClean="0">
                <a:latin typeface="Avenir Book"/>
                <a:cs typeface="Avenir Book"/>
              </a:rPr>
              <a:t>between</a:t>
            </a:r>
            <a:r>
              <a:rPr lang="es-ES" dirty="0" smtClean="0">
                <a:latin typeface="Avenir Book"/>
                <a:cs typeface="Avenir Book"/>
              </a:rPr>
              <a:t> </a:t>
            </a:r>
            <a:r>
              <a:rPr lang="es-ES" dirty="0" err="1" smtClean="0">
                <a:latin typeface="Avenir Book"/>
                <a:cs typeface="Avenir Book"/>
              </a:rPr>
              <a:t>the</a:t>
            </a:r>
            <a:r>
              <a:rPr lang="es-ES" dirty="0" smtClean="0">
                <a:latin typeface="Avenir Book"/>
                <a:cs typeface="Avenir Book"/>
              </a:rPr>
              <a:t> </a:t>
            </a:r>
            <a:r>
              <a:rPr lang="es-ES" dirty="0" smtClean="0">
                <a:latin typeface="Avenir Black"/>
                <a:cs typeface="Avenir Black"/>
              </a:rPr>
              <a:t>AMOC</a:t>
            </a:r>
            <a:r>
              <a:rPr lang="es-ES" dirty="0" smtClean="0">
                <a:latin typeface="Avenir Book"/>
                <a:cs typeface="Avenir Book"/>
              </a:rPr>
              <a:t> </a:t>
            </a:r>
            <a:r>
              <a:rPr lang="es-ES" dirty="0">
                <a:latin typeface="Avenir Book"/>
                <a:cs typeface="Avenir Book"/>
              </a:rPr>
              <a:t>and </a:t>
            </a:r>
            <a:r>
              <a:rPr lang="es-ES" dirty="0" err="1" smtClean="0">
                <a:latin typeface="Avenir Book"/>
                <a:cs typeface="Avenir Book"/>
              </a:rPr>
              <a:t>the</a:t>
            </a:r>
            <a:r>
              <a:rPr lang="es-ES" dirty="0" smtClean="0">
                <a:latin typeface="Avenir Book"/>
                <a:cs typeface="Avenir Book"/>
              </a:rPr>
              <a:t> </a:t>
            </a:r>
            <a:r>
              <a:rPr lang="es-ES" dirty="0" err="1">
                <a:latin typeface="Avenir Book"/>
                <a:cs typeface="Avenir Book"/>
              </a:rPr>
              <a:t>density</a:t>
            </a:r>
            <a:r>
              <a:rPr lang="es-ES" dirty="0">
                <a:latin typeface="Avenir Book"/>
                <a:cs typeface="Avenir Book"/>
              </a:rPr>
              <a:t> of </a:t>
            </a:r>
            <a:r>
              <a:rPr lang="es-ES" dirty="0" err="1">
                <a:latin typeface="Avenir Book"/>
                <a:cs typeface="Avenir Book"/>
              </a:rPr>
              <a:t>newly</a:t>
            </a:r>
            <a:r>
              <a:rPr lang="es-ES" dirty="0">
                <a:latin typeface="Avenir Book"/>
                <a:cs typeface="Avenir Book"/>
              </a:rPr>
              <a:t> </a:t>
            </a:r>
            <a:r>
              <a:rPr lang="es-ES" dirty="0" err="1">
                <a:latin typeface="Avenir Book"/>
                <a:cs typeface="Avenir Book"/>
              </a:rPr>
              <a:t>formed</a:t>
            </a:r>
            <a:r>
              <a:rPr lang="es-ES" dirty="0">
                <a:latin typeface="Avenir Book"/>
                <a:cs typeface="Avenir Book"/>
              </a:rPr>
              <a:t> </a:t>
            </a:r>
            <a:r>
              <a:rPr lang="es-ES" dirty="0" smtClean="0">
                <a:latin typeface="Avenir Black"/>
                <a:cs typeface="Avenir Black"/>
              </a:rPr>
              <a:t>Labrador Sea </a:t>
            </a:r>
            <a:r>
              <a:rPr lang="es-ES" dirty="0" err="1" smtClean="0">
                <a:latin typeface="Avenir Black"/>
                <a:cs typeface="Avenir Black"/>
              </a:rPr>
              <a:t>Waters</a:t>
            </a:r>
            <a:r>
              <a:rPr lang="es-ES" dirty="0" smtClean="0">
                <a:latin typeface="Avenir Black"/>
                <a:cs typeface="Avenir Black"/>
              </a:rPr>
              <a:t> </a:t>
            </a:r>
            <a:r>
              <a:rPr lang="es-ES" dirty="0" err="1" smtClean="0">
                <a:latin typeface="Avenir Book"/>
                <a:cs typeface="Avenir Book"/>
              </a:rPr>
              <a:t>on</a:t>
            </a:r>
            <a:r>
              <a:rPr lang="es-ES" dirty="0" smtClean="0">
                <a:latin typeface="Avenir Book"/>
                <a:cs typeface="Avenir Book"/>
              </a:rPr>
              <a:t> </a:t>
            </a:r>
            <a:r>
              <a:rPr lang="es-ES" dirty="0" err="1" smtClean="0">
                <a:latin typeface="Avenir Book"/>
                <a:cs typeface="Avenir Book"/>
              </a:rPr>
              <a:t>interannual-decadal</a:t>
            </a:r>
            <a:r>
              <a:rPr lang="es-ES" dirty="0" smtClean="0">
                <a:latin typeface="Avenir Book"/>
                <a:cs typeface="Avenir Book"/>
              </a:rPr>
              <a:t> </a:t>
            </a:r>
            <a:r>
              <a:rPr lang="es-ES" dirty="0" err="1" smtClean="0">
                <a:latin typeface="Avenir Book"/>
                <a:cs typeface="Avenir Book"/>
              </a:rPr>
              <a:t>timescales</a:t>
            </a:r>
            <a:endParaRPr lang="es-ES" dirty="0">
              <a:latin typeface="Avenir Book"/>
              <a:cs typeface="Avenir Book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350710" y="2267669"/>
            <a:ext cx="3370122" cy="3241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s-ES" sz="1600" dirty="0" err="1" smtClean="0">
                <a:latin typeface="Avenir Book"/>
                <a:cs typeface="Avenir Book"/>
              </a:rPr>
              <a:t>Ocean</a:t>
            </a:r>
            <a:r>
              <a:rPr lang="es-ES" sz="1600" dirty="0" err="1">
                <a:latin typeface="Avenir Book"/>
                <a:cs typeface="Avenir Book"/>
              </a:rPr>
              <a:t>-forced</a:t>
            </a:r>
            <a:r>
              <a:rPr lang="es-ES" sz="1600" dirty="0">
                <a:latin typeface="Avenir Book"/>
                <a:cs typeface="Avenir Book"/>
              </a:rPr>
              <a:t> </a:t>
            </a:r>
            <a:r>
              <a:rPr lang="es-ES" sz="1600" dirty="0" err="1" smtClean="0">
                <a:latin typeface="Avenir Book"/>
                <a:cs typeface="Avenir Book"/>
              </a:rPr>
              <a:t>experiments</a:t>
            </a:r>
            <a:r>
              <a:rPr lang="es-ES" sz="1600" dirty="0" smtClean="0">
                <a:latin typeface="Avenir Book"/>
                <a:cs typeface="Avenir Book"/>
              </a:rPr>
              <a:t> </a:t>
            </a:r>
            <a:r>
              <a:rPr lang="mr-IN" sz="1600" dirty="0">
                <a:latin typeface="Avenir Book"/>
                <a:cs typeface="Avenir Book"/>
              </a:rPr>
              <a:t>1°–1/4° </a:t>
            </a:r>
            <a:endParaRPr lang="mr-IN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190756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728" y="37943"/>
            <a:ext cx="1219200" cy="122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CuadroTexto 52"/>
          <p:cNvSpPr txBox="1"/>
          <p:nvPr/>
        </p:nvSpPr>
        <p:spPr>
          <a:xfrm>
            <a:off x="554045" y="-86044"/>
            <a:ext cx="4564878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pPr eaLnBrk="1" hangingPunct="1"/>
            <a:r>
              <a:rPr lang="es-ES" sz="2800" dirty="0">
                <a:latin typeface="Avenir Black" charset="0"/>
                <a:cs typeface="Avenir Black" charset="0"/>
              </a:rPr>
              <a:t>I. </a:t>
            </a:r>
            <a:r>
              <a:rPr lang="es-ES" sz="2800" dirty="0" err="1">
                <a:solidFill>
                  <a:srgbClr val="B3B3B3"/>
                </a:solidFill>
                <a:latin typeface="Avenir Black" charset="0"/>
                <a:cs typeface="Avenir Black" charset="0"/>
              </a:rPr>
              <a:t>Context</a:t>
            </a:r>
            <a:r>
              <a:rPr lang="es-ES" sz="2800" dirty="0">
                <a:solidFill>
                  <a:srgbClr val="B3B3B3"/>
                </a:solidFill>
                <a:latin typeface="Avenir Black" charset="0"/>
                <a:cs typeface="Avenir Black" charset="0"/>
              </a:rPr>
              <a:t> and </a:t>
            </a:r>
            <a:r>
              <a:rPr lang="es-ES" sz="2800" dirty="0" err="1">
                <a:latin typeface="Avenir Black" charset="0"/>
                <a:cs typeface="Avenir Black" charset="0"/>
              </a:rPr>
              <a:t>Motivation</a:t>
            </a:r>
            <a:endParaRPr lang="es-ES" sz="2800" dirty="0">
              <a:latin typeface="Avenir Black" charset="0"/>
              <a:cs typeface="Avenir Black" charset="0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71760" y="1331565"/>
            <a:ext cx="10153129" cy="3138505"/>
            <a:chOff x="2185709" y="2176688"/>
            <a:chExt cx="6258706" cy="1995488"/>
          </a:xfrm>
        </p:grpSpPr>
        <p:pic>
          <p:nvPicPr>
            <p:cNvPr id="25" name="Imagen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7050" y="2176688"/>
              <a:ext cx="3605213" cy="1995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CuadroTexto 1"/>
            <p:cNvSpPr txBox="1">
              <a:spLocks noChangeArrowheads="1"/>
            </p:cNvSpPr>
            <p:nvPr/>
          </p:nvSpPr>
          <p:spPr bwMode="auto">
            <a:xfrm>
              <a:off x="2185709" y="2955004"/>
              <a:ext cx="1642203" cy="370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ES" sz="1700" dirty="0" smtClean="0">
                  <a:solidFill>
                    <a:srgbClr val="008000"/>
                  </a:solidFill>
                  <a:latin typeface="Avenir Book" charset="0"/>
                  <a:cs typeface="Avenir Book" charset="0"/>
                </a:rPr>
                <a:t>III. </a:t>
              </a:r>
              <a:r>
                <a:rPr lang="es-ES" sz="1700" dirty="0" smtClean="0">
                  <a:solidFill>
                    <a:srgbClr val="008000"/>
                  </a:solidFill>
                  <a:latin typeface="Avenir Medium"/>
                  <a:cs typeface="Avenir Medium"/>
                </a:rPr>
                <a:t>Latitudinal </a:t>
              </a:r>
              <a:r>
                <a:rPr lang="es-ES" sz="1700" dirty="0" err="1" smtClean="0">
                  <a:solidFill>
                    <a:srgbClr val="008000"/>
                  </a:solidFill>
                  <a:latin typeface="Avenir Medium"/>
                  <a:cs typeface="Avenir Medium"/>
                </a:rPr>
                <a:t>coherence</a:t>
              </a:r>
              <a:r>
                <a:rPr lang="es-ES" sz="1700" dirty="0" smtClean="0">
                  <a:solidFill>
                    <a:srgbClr val="008000"/>
                  </a:solidFill>
                  <a:latin typeface="Avenir Medium"/>
                  <a:cs typeface="Avenir Medium"/>
                </a:rPr>
                <a:t> </a:t>
              </a:r>
              <a:endParaRPr lang="es-ES" sz="1700" dirty="0">
                <a:solidFill>
                  <a:srgbClr val="008000"/>
                </a:solidFill>
                <a:latin typeface="Avenir Medium"/>
                <a:cs typeface="Avenir Medium"/>
              </a:endParaRPr>
            </a:p>
            <a:p>
              <a:pPr algn="ctr" eaLnBrk="1" hangingPunct="1"/>
              <a:r>
                <a:rPr lang="es-ES" sz="1700" dirty="0">
                  <a:solidFill>
                    <a:srgbClr val="008000"/>
                  </a:solidFill>
                  <a:latin typeface="Avenir Book" charset="0"/>
                  <a:cs typeface="Avenir Book" charset="0"/>
                </a:rPr>
                <a:t>of AMOC </a:t>
              </a:r>
              <a:r>
                <a:rPr lang="es-ES" sz="1700" dirty="0" err="1" smtClean="0">
                  <a:solidFill>
                    <a:srgbClr val="008000"/>
                  </a:solidFill>
                  <a:latin typeface="Avenir Book" charset="0"/>
                  <a:cs typeface="Avenir Book" charset="0"/>
                </a:rPr>
                <a:t>changes</a:t>
              </a:r>
              <a:endParaRPr lang="es-ES" sz="1700" dirty="0">
                <a:solidFill>
                  <a:srgbClr val="008000"/>
                </a:solidFill>
                <a:latin typeface="Avenir Book" charset="0"/>
                <a:cs typeface="Avenir Book" charset="0"/>
              </a:endParaRPr>
            </a:p>
          </p:txBody>
        </p:sp>
        <p:sp>
          <p:nvSpPr>
            <p:cNvPr id="27" name="CuadroTexto 7"/>
            <p:cNvSpPr txBox="1">
              <a:spLocks noChangeArrowheads="1"/>
            </p:cNvSpPr>
            <p:nvPr/>
          </p:nvSpPr>
          <p:spPr bwMode="auto">
            <a:xfrm>
              <a:off x="5781136" y="2493409"/>
              <a:ext cx="2663279" cy="370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700" dirty="0" smtClean="0">
                  <a:solidFill>
                    <a:schemeClr val="accent6"/>
                  </a:solidFill>
                  <a:latin typeface="Avenir Book"/>
                  <a:cs typeface="Avenir Book"/>
                </a:rPr>
                <a:t>II. </a:t>
              </a:r>
              <a:r>
                <a:rPr lang="es-ES" sz="1700" dirty="0" smtClean="0">
                  <a:solidFill>
                    <a:schemeClr val="accent6"/>
                  </a:solidFill>
                  <a:latin typeface="Avenir Medium"/>
                  <a:cs typeface="Avenir Medium"/>
                </a:rPr>
                <a:t>Causes</a:t>
              </a:r>
              <a:r>
                <a:rPr lang="es-ES" sz="1700" dirty="0" smtClean="0">
                  <a:solidFill>
                    <a:schemeClr val="accent6"/>
                  </a:solidFill>
                  <a:latin typeface="Avenir Book"/>
                  <a:cs typeface="Avenir Book"/>
                </a:rPr>
                <a:t> </a:t>
              </a:r>
              <a:r>
                <a:rPr lang="es-ES" sz="1700" dirty="0" smtClean="0">
                  <a:solidFill>
                    <a:schemeClr val="accent6"/>
                  </a:solidFill>
                  <a:latin typeface="Avenir Book"/>
                  <a:cs typeface="Avenir Book"/>
                </a:rPr>
                <a:t>of </a:t>
              </a:r>
              <a:r>
                <a:rPr lang="es-ES" sz="1700" dirty="0" err="1" smtClean="0">
                  <a:solidFill>
                    <a:schemeClr val="accent6"/>
                  </a:solidFill>
                  <a:latin typeface="Avenir Book"/>
                  <a:cs typeface="Avenir Book"/>
                </a:rPr>
                <a:t>the</a:t>
              </a:r>
              <a:r>
                <a:rPr lang="es-ES" sz="1700" dirty="0" smtClean="0">
                  <a:solidFill>
                    <a:schemeClr val="accent6"/>
                  </a:solidFill>
                  <a:latin typeface="Avenir Book"/>
                  <a:cs typeface="Avenir Book"/>
                </a:rPr>
                <a:t> </a:t>
              </a:r>
              <a:r>
                <a:rPr lang="es-ES" sz="1700" dirty="0" smtClean="0">
                  <a:solidFill>
                    <a:schemeClr val="accent6"/>
                  </a:solidFill>
                  <a:latin typeface="Avenir Medium"/>
                  <a:cs typeface="Avenir Medium"/>
                </a:rPr>
                <a:t>inter</a:t>
              </a:r>
              <a:r>
                <a:rPr lang="es-ES" sz="1700" dirty="0" smtClean="0">
                  <a:solidFill>
                    <a:schemeClr val="accent6"/>
                  </a:solidFill>
                  <a:latin typeface="Avenir Medium"/>
                  <a:cs typeface="Avenir Medium"/>
                </a:rPr>
                <a:t>-</a:t>
              </a:r>
              <a:r>
                <a:rPr lang="es-ES" sz="1700" dirty="0" err="1" smtClean="0">
                  <a:solidFill>
                    <a:schemeClr val="accent6"/>
                  </a:solidFill>
                  <a:latin typeface="Avenir Medium"/>
                  <a:cs typeface="Avenir Medium"/>
                </a:rPr>
                <a:t>model</a:t>
              </a:r>
              <a:r>
                <a:rPr lang="es-ES" sz="1700" dirty="0" smtClean="0">
                  <a:solidFill>
                    <a:schemeClr val="accent6"/>
                  </a:solidFill>
                  <a:latin typeface="Avenir Medium"/>
                  <a:cs typeface="Avenir Medium"/>
                </a:rPr>
                <a:t> </a:t>
              </a:r>
              <a:r>
                <a:rPr lang="es-ES" sz="1700" dirty="0" smtClean="0">
                  <a:solidFill>
                    <a:schemeClr val="accent6"/>
                  </a:solidFill>
                  <a:latin typeface="Avenir Medium"/>
                  <a:cs typeface="Avenir Medium"/>
                </a:rPr>
                <a:t>spread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700" dirty="0" smtClean="0">
                  <a:solidFill>
                    <a:schemeClr val="accent6"/>
                  </a:solidFill>
                  <a:latin typeface="Avenir Book"/>
                  <a:cs typeface="Avenir Book"/>
                </a:rPr>
                <a:t>(role of </a:t>
              </a:r>
              <a:r>
                <a:rPr lang="es-ES" sz="1700" dirty="0" err="1" smtClean="0">
                  <a:solidFill>
                    <a:schemeClr val="accent6"/>
                  </a:solidFill>
                  <a:latin typeface="Avenir Book"/>
                  <a:cs typeface="Avenir Book"/>
                </a:rPr>
                <a:t>some</a:t>
              </a:r>
              <a:r>
                <a:rPr lang="es-ES" sz="1700" dirty="0" smtClean="0">
                  <a:solidFill>
                    <a:schemeClr val="accent6"/>
                  </a:solidFill>
                  <a:latin typeface="Avenir Book"/>
                  <a:cs typeface="Avenir Book"/>
                </a:rPr>
                <a:t> </a:t>
              </a:r>
              <a:r>
                <a:rPr lang="es-ES" sz="1700" dirty="0" err="1" smtClean="0">
                  <a:solidFill>
                    <a:schemeClr val="accent6"/>
                  </a:solidFill>
                  <a:latin typeface="Avenir Book"/>
                  <a:cs typeface="Avenir Book"/>
                </a:rPr>
                <a:t>climatological</a:t>
              </a:r>
              <a:r>
                <a:rPr lang="es-ES" sz="1700" dirty="0" smtClean="0">
                  <a:solidFill>
                    <a:schemeClr val="accent6"/>
                  </a:solidFill>
                  <a:latin typeface="Avenir Book"/>
                  <a:cs typeface="Avenir Book"/>
                </a:rPr>
                <a:t> </a:t>
              </a:r>
              <a:r>
                <a:rPr lang="es-ES" sz="1700" dirty="0" err="1" smtClean="0">
                  <a:solidFill>
                    <a:schemeClr val="accent6"/>
                  </a:solidFill>
                  <a:latin typeface="Avenir Book"/>
                  <a:cs typeface="Avenir Book"/>
                </a:rPr>
                <a:t>features</a:t>
              </a:r>
              <a:r>
                <a:rPr lang="es-ES" sz="1700" dirty="0" smtClean="0">
                  <a:solidFill>
                    <a:schemeClr val="accent6"/>
                  </a:solidFill>
                  <a:latin typeface="Avenir Book"/>
                  <a:cs typeface="Avenir Book"/>
                </a:rPr>
                <a:t>)</a:t>
              </a:r>
              <a:endParaRPr lang="es-ES" sz="1700" dirty="0" smtClean="0">
                <a:solidFill>
                  <a:schemeClr val="accent6"/>
                </a:solidFill>
                <a:latin typeface="Avenir Book"/>
                <a:cs typeface="Avenir Book"/>
              </a:endParaRPr>
            </a:p>
          </p:txBody>
        </p:sp>
      </p:grpSp>
      <p:sp>
        <p:nvSpPr>
          <p:cNvPr id="16" name="CuadroTexto 8"/>
          <p:cNvSpPr txBox="1">
            <a:spLocks noChangeArrowheads="1"/>
          </p:cNvSpPr>
          <p:nvPr/>
        </p:nvSpPr>
        <p:spPr bwMode="auto">
          <a:xfrm>
            <a:off x="1943474" y="755502"/>
            <a:ext cx="4392488" cy="87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s-ES" sz="1700" dirty="0" smtClean="0">
                <a:solidFill>
                  <a:srgbClr val="FF0000"/>
                </a:solidFill>
                <a:latin typeface="Avenir Book" charset="0"/>
                <a:cs typeface="Avenir Book" charset="0"/>
              </a:rPr>
              <a:t>I.  </a:t>
            </a:r>
            <a:r>
              <a:rPr lang="es-ES" sz="1700" dirty="0" err="1" smtClean="0">
                <a:solidFill>
                  <a:srgbClr val="FF0000"/>
                </a:solidFill>
                <a:latin typeface="Avenir Medium"/>
                <a:cs typeface="Avenir Medium"/>
              </a:rPr>
              <a:t>Consistency</a:t>
            </a:r>
            <a:r>
              <a:rPr lang="es-ES" sz="1700" dirty="0" smtClean="0">
                <a:solidFill>
                  <a:srgbClr val="FF0000"/>
                </a:solidFill>
                <a:latin typeface="Avenir Medium"/>
                <a:cs typeface="Avenir Medium"/>
              </a:rPr>
              <a:t> </a:t>
            </a:r>
            <a:r>
              <a:rPr lang="es-ES" sz="1700" dirty="0">
                <a:solidFill>
                  <a:srgbClr val="FF0000"/>
                </a:solidFill>
                <a:latin typeface="Avenir Book"/>
                <a:cs typeface="Avenir Book"/>
              </a:rPr>
              <a:t>of </a:t>
            </a:r>
            <a:r>
              <a:rPr lang="es-ES" sz="1700" dirty="0" err="1">
                <a:solidFill>
                  <a:srgbClr val="FF0000"/>
                </a:solidFill>
                <a:latin typeface="Avenir Book"/>
                <a:cs typeface="Avenir Book"/>
              </a:rPr>
              <a:t>the</a:t>
            </a:r>
            <a:r>
              <a:rPr lang="es-ES" sz="1700" dirty="0">
                <a:solidFill>
                  <a:srgbClr val="FF0000"/>
                </a:solidFill>
                <a:latin typeface="Avenir Book"/>
                <a:cs typeface="Avenir Book"/>
              </a:rPr>
              <a:t> LSD </a:t>
            </a:r>
            <a:r>
              <a:rPr lang="es-ES" sz="1700" dirty="0" err="1">
                <a:solidFill>
                  <a:srgbClr val="FF0000"/>
                </a:solidFill>
                <a:latin typeface="Avenir Medium"/>
                <a:cs typeface="Avenir Medium"/>
              </a:rPr>
              <a:t>relationships</a:t>
            </a:r>
            <a:r>
              <a:rPr lang="es-ES" sz="1700" dirty="0">
                <a:solidFill>
                  <a:srgbClr val="FF0000"/>
                </a:solidFill>
                <a:latin typeface="Avenir Medium"/>
                <a:cs typeface="Avenir Medium"/>
              </a:rPr>
              <a:t> </a:t>
            </a:r>
            <a:r>
              <a:rPr lang="es-ES" sz="1700" dirty="0" smtClean="0">
                <a:solidFill>
                  <a:srgbClr val="FF0000"/>
                </a:solidFill>
                <a:latin typeface="Avenir Medium"/>
                <a:cs typeface="Avenir Medium"/>
              </a:rPr>
              <a:t> </a:t>
            </a:r>
          </a:p>
          <a:p>
            <a:pPr algn="ctr" eaLnBrk="1" hangingPunct="1">
              <a:lnSpc>
                <a:spcPct val="100000"/>
              </a:lnSpc>
            </a:pPr>
            <a:r>
              <a:rPr lang="es-ES" sz="1700" dirty="0">
                <a:solidFill>
                  <a:srgbClr val="FF0000"/>
                </a:solidFill>
                <a:latin typeface="Avenir Book" charset="0"/>
                <a:cs typeface="Avenir Book" charset="0"/>
              </a:rPr>
              <a:t> </a:t>
            </a:r>
            <a:r>
              <a:rPr lang="es-ES" sz="1700" dirty="0" smtClean="0">
                <a:solidFill>
                  <a:srgbClr val="FF0000"/>
                </a:solidFill>
                <a:latin typeface="Avenir Book" charset="0"/>
                <a:cs typeface="Avenir Book" charset="0"/>
              </a:rPr>
              <a:t>    </a:t>
            </a:r>
            <a:r>
              <a:rPr lang="es-ES" sz="1700" dirty="0" err="1" smtClean="0">
                <a:solidFill>
                  <a:srgbClr val="FF0000"/>
                </a:solidFill>
                <a:latin typeface="Avenir Book" charset="0"/>
                <a:cs typeface="Avenir Book" charset="0"/>
              </a:rPr>
              <a:t>across</a:t>
            </a:r>
            <a:r>
              <a:rPr lang="es-ES" sz="1700" dirty="0" smtClean="0">
                <a:solidFill>
                  <a:srgbClr val="FF0000"/>
                </a:solidFill>
                <a:latin typeface="Avenir Book" charset="0"/>
                <a:cs typeface="Avenir Book" charset="0"/>
              </a:rPr>
              <a:t> </a:t>
            </a:r>
            <a:r>
              <a:rPr lang="es-ES" sz="1700" dirty="0" err="1">
                <a:solidFill>
                  <a:srgbClr val="FF0000"/>
                </a:solidFill>
                <a:latin typeface="Avenir Book" charset="0"/>
                <a:cs typeface="Avenir Book" charset="0"/>
              </a:rPr>
              <a:t>an</a:t>
            </a:r>
            <a:r>
              <a:rPr lang="es-ES" sz="1700" dirty="0">
                <a:solidFill>
                  <a:srgbClr val="FF0000"/>
                </a:solidFill>
                <a:latin typeface="Avenir Book" charset="0"/>
                <a:cs typeface="Avenir Book" charset="0"/>
              </a:rPr>
              <a:t> </a:t>
            </a:r>
            <a:r>
              <a:rPr lang="es-ES" sz="1700" dirty="0" err="1">
                <a:solidFill>
                  <a:srgbClr val="FF0000"/>
                </a:solidFill>
                <a:latin typeface="Avenir Book" charset="0"/>
                <a:cs typeface="Avenir Book" charset="0"/>
              </a:rPr>
              <a:t>ensemble</a:t>
            </a:r>
            <a:r>
              <a:rPr lang="es-ES" sz="1700" dirty="0">
                <a:solidFill>
                  <a:srgbClr val="FF0000"/>
                </a:solidFill>
                <a:latin typeface="Avenir Book" charset="0"/>
                <a:cs typeface="Avenir Book" charset="0"/>
              </a:rPr>
              <a:t> of </a:t>
            </a:r>
            <a:r>
              <a:rPr lang="es-ES" sz="1700" dirty="0" err="1">
                <a:solidFill>
                  <a:srgbClr val="FF0000"/>
                </a:solidFill>
                <a:latin typeface="Avenir Book" charset="0"/>
                <a:cs typeface="Avenir Book" charset="0"/>
              </a:rPr>
              <a:t>climate</a:t>
            </a:r>
            <a:r>
              <a:rPr lang="es-ES" sz="1700" dirty="0">
                <a:solidFill>
                  <a:srgbClr val="FF0000"/>
                </a:solidFill>
                <a:latin typeface="Avenir Book" charset="0"/>
                <a:cs typeface="Avenir Book" charset="0"/>
              </a:rPr>
              <a:t> </a:t>
            </a:r>
            <a:r>
              <a:rPr lang="es-ES" sz="1700" dirty="0" err="1">
                <a:solidFill>
                  <a:srgbClr val="FF0000"/>
                </a:solidFill>
                <a:latin typeface="Avenir Book" charset="0"/>
                <a:cs typeface="Avenir Book" charset="0"/>
              </a:rPr>
              <a:t>models</a:t>
            </a:r>
            <a:r>
              <a:rPr lang="es-ES" sz="1700" dirty="0">
                <a:solidFill>
                  <a:srgbClr val="FF0000"/>
                </a:solidFill>
                <a:latin typeface="Avenir Book" charset="0"/>
                <a:cs typeface="Avenir Book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</a:pPr>
            <a:endParaRPr lang="es-ES" sz="1700" dirty="0">
              <a:solidFill>
                <a:srgbClr val="FF0000"/>
              </a:solidFill>
              <a:latin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888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728" y="37943"/>
            <a:ext cx="1219200" cy="122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CuadroTexto 52"/>
          <p:cNvSpPr txBox="1"/>
          <p:nvPr/>
        </p:nvSpPr>
        <p:spPr>
          <a:xfrm>
            <a:off x="554045" y="-86044"/>
            <a:ext cx="4564878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pPr eaLnBrk="1" hangingPunct="1"/>
            <a:r>
              <a:rPr lang="es-ES" sz="2800" dirty="0" smtClean="0">
                <a:solidFill>
                  <a:srgbClr val="B3B3B3"/>
                </a:solidFill>
                <a:latin typeface="Avenir Black" charset="0"/>
                <a:cs typeface="Avenir Black" charset="0"/>
              </a:rPr>
              <a:t>I. </a:t>
            </a:r>
            <a:r>
              <a:rPr lang="es-ES" sz="2800" dirty="0" err="1" smtClean="0">
                <a:solidFill>
                  <a:srgbClr val="B3B3B3"/>
                </a:solidFill>
                <a:latin typeface="Avenir Black" charset="0"/>
                <a:cs typeface="Avenir Black" charset="0"/>
              </a:rPr>
              <a:t>Context</a:t>
            </a:r>
            <a:r>
              <a:rPr lang="es-ES" sz="2800" dirty="0" smtClean="0">
                <a:solidFill>
                  <a:srgbClr val="B3B3B3"/>
                </a:solidFill>
                <a:latin typeface="Avenir Black" charset="0"/>
                <a:cs typeface="Avenir Black" charset="0"/>
              </a:rPr>
              <a:t> </a:t>
            </a:r>
            <a:r>
              <a:rPr lang="es-ES" sz="2800" dirty="0">
                <a:solidFill>
                  <a:srgbClr val="B3B3B3"/>
                </a:solidFill>
                <a:latin typeface="Avenir Black" charset="0"/>
                <a:cs typeface="Avenir Black" charset="0"/>
              </a:rPr>
              <a:t>and </a:t>
            </a:r>
            <a:r>
              <a:rPr lang="es-ES" sz="2800" dirty="0" err="1">
                <a:solidFill>
                  <a:srgbClr val="B3B3B3"/>
                </a:solidFill>
                <a:latin typeface="Avenir Black" charset="0"/>
                <a:cs typeface="Avenir Black" charset="0"/>
              </a:rPr>
              <a:t>Motivation</a:t>
            </a:r>
            <a:endParaRPr lang="es-ES" sz="2800" dirty="0">
              <a:solidFill>
                <a:srgbClr val="B3B3B3"/>
              </a:solidFill>
              <a:latin typeface="Avenir Black" charset="0"/>
              <a:cs typeface="Avenir Black" charset="0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71760" y="755502"/>
            <a:ext cx="10153129" cy="3714569"/>
            <a:chOff x="2185709" y="1810422"/>
            <a:chExt cx="6258706" cy="2361754"/>
          </a:xfrm>
        </p:grpSpPr>
        <p:pic>
          <p:nvPicPr>
            <p:cNvPr id="25" name="Imagen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7050" y="2176688"/>
              <a:ext cx="3605213" cy="1995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CuadroTexto 1"/>
            <p:cNvSpPr txBox="1">
              <a:spLocks noChangeArrowheads="1"/>
            </p:cNvSpPr>
            <p:nvPr/>
          </p:nvSpPr>
          <p:spPr bwMode="auto">
            <a:xfrm>
              <a:off x="2185709" y="2955004"/>
              <a:ext cx="1642203" cy="370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ES" sz="1700" dirty="0" smtClean="0">
                  <a:solidFill>
                    <a:srgbClr val="008000"/>
                  </a:solidFill>
                  <a:latin typeface="Avenir Book" charset="0"/>
                  <a:cs typeface="Avenir Book" charset="0"/>
                </a:rPr>
                <a:t>III. </a:t>
              </a:r>
              <a:r>
                <a:rPr lang="es-ES" sz="1700" dirty="0" smtClean="0">
                  <a:solidFill>
                    <a:srgbClr val="008000"/>
                  </a:solidFill>
                  <a:latin typeface="Avenir Medium"/>
                  <a:cs typeface="Avenir Medium"/>
                </a:rPr>
                <a:t>Latitudinal </a:t>
              </a:r>
              <a:r>
                <a:rPr lang="es-ES" sz="1700" dirty="0" err="1" smtClean="0">
                  <a:solidFill>
                    <a:srgbClr val="008000"/>
                  </a:solidFill>
                  <a:latin typeface="Avenir Medium"/>
                  <a:cs typeface="Avenir Medium"/>
                </a:rPr>
                <a:t>coherence</a:t>
              </a:r>
              <a:r>
                <a:rPr lang="es-ES" sz="1700" dirty="0" smtClean="0">
                  <a:solidFill>
                    <a:srgbClr val="008000"/>
                  </a:solidFill>
                  <a:latin typeface="Avenir Medium"/>
                  <a:cs typeface="Avenir Medium"/>
                </a:rPr>
                <a:t> </a:t>
              </a:r>
              <a:endParaRPr lang="es-ES" sz="1700" dirty="0">
                <a:solidFill>
                  <a:srgbClr val="008000"/>
                </a:solidFill>
                <a:latin typeface="Avenir Medium"/>
                <a:cs typeface="Avenir Medium"/>
              </a:endParaRPr>
            </a:p>
            <a:p>
              <a:pPr algn="ctr" eaLnBrk="1" hangingPunct="1"/>
              <a:r>
                <a:rPr lang="es-ES" sz="1700" dirty="0">
                  <a:solidFill>
                    <a:srgbClr val="008000"/>
                  </a:solidFill>
                  <a:latin typeface="Avenir Book" charset="0"/>
                  <a:cs typeface="Avenir Book" charset="0"/>
                </a:rPr>
                <a:t>of AMOC </a:t>
              </a:r>
              <a:r>
                <a:rPr lang="es-ES" sz="1700" dirty="0" err="1" smtClean="0">
                  <a:solidFill>
                    <a:srgbClr val="008000"/>
                  </a:solidFill>
                  <a:latin typeface="Avenir Book" charset="0"/>
                  <a:cs typeface="Avenir Book" charset="0"/>
                </a:rPr>
                <a:t>changes</a:t>
              </a:r>
              <a:endParaRPr lang="es-ES" sz="1700" dirty="0">
                <a:solidFill>
                  <a:srgbClr val="008000"/>
                </a:solidFill>
                <a:latin typeface="Avenir Book" charset="0"/>
                <a:cs typeface="Avenir Book" charset="0"/>
              </a:endParaRPr>
            </a:p>
          </p:txBody>
        </p:sp>
        <p:sp>
          <p:nvSpPr>
            <p:cNvPr id="27" name="CuadroTexto 7"/>
            <p:cNvSpPr txBox="1">
              <a:spLocks noChangeArrowheads="1"/>
            </p:cNvSpPr>
            <p:nvPr/>
          </p:nvSpPr>
          <p:spPr bwMode="auto">
            <a:xfrm>
              <a:off x="5781136" y="2493409"/>
              <a:ext cx="2663279" cy="370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700" dirty="0" smtClean="0">
                  <a:solidFill>
                    <a:schemeClr val="accent6"/>
                  </a:solidFill>
                  <a:latin typeface="Avenir Book"/>
                  <a:cs typeface="Avenir Book"/>
                </a:rPr>
                <a:t>II. </a:t>
              </a:r>
              <a:r>
                <a:rPr lang="es-ES" sz="1700" dirty="0" smtClean="0">
                  <a:solidFill>
                    <a:schemeClr val="accent6"/>
                  </a:solidFill>
                  <a:latin typeface="Avenir Medium"/>
                  <a:cs typeface="Avenir Medium"/>
                </a:rPr>
                <a:t>Causes</a:t>
              </a:r>
              <a:r>
                <a:rPr lang="es-ES" sz="1700" dirty="0" smtClean="0">
                  <a:solidFill>
                    <a:schemeClr val="accent6"/>
                  </a:solidFill>
                  <a:latin typeface="Avenir Book"/>
                  <a:cs typeface="Avenir Book"/>
                </a:rPr>
                <a:t> </a:t>
              </a:r>
              <a:r>
                <a:rPr lang="es-ES" sz="1700" dirty="0" smtClean="0">
                  <a:solidFill>
                    <a:schemeClr val="accent6"/>
                  </a:solidFill>
                  <a:latin typeface="Avenir Book"/>
                  <a:cs typeface="Avenir Book"/>
                </a:rPr>
                <a:t>of </a:t>
              </a:r>
              <a:r>
                <a:rPr lang="es-ES" sz="1700" dirty="0" err="1" smtClean="0">
                  <a:solidFill>
                    <a:schemeClr val="accent6"/>
                  </a:solidFill>
                  <a:latin typeface="Avenir Book"/>
                  <a:cs typeface="Avenir Book"/>
                </a:rPr>
                <a:t>the</a:t>
              </a:r>
              <a:r>
                <a:rPr lang="es-ES" sz="1700" dirty="0" smtClean="0">
                  <a:solidFill>
                    <a:schemeClr val="accent6"/>
                  </a:solidFill>
                  <a:latin typeface="Avenir Book"/>
                  <a:cs typeface="Avenir Book"/>
                </a:rPr>
                <a:t> </a:t>
              </a:r>
              <a:r>
                <a:rPr lang="es-ES" sz="1700" dirty="0" smtClean="0">
                  <a:solidFill>
                    <a:schemeClr val="accent6"/>
                  </a:solidFill>
                  <a:latin typeface="Avenir Medium"/>
                  <a:cs typeface="Avenir Medium"/>
                </a:rPr>
                <a:t>inter</a:t>
              </a:r>
              <a:r>
                <a:rPr lang="es-ES" sz="1700" dirty="0" smtClean="0">
                  <a:solidFill>
                    <a:schemeClr val="accent6"/>
                  </a:solidFill>
                  <a:latin typeface="Avenir Medium"/>
                  <a:cs typeface="Avenir Medium"/>
                </a:rPr>
                <a:t>-</a:t>
              </a:r>
              <a:r>
                <a:rPr lang="es-ES" sz="1700" dirty="0" err="1" smtClean="0">
                  <a:solidFill>
                    <a:schemeClr val="accent6"/>
                  </a:solidFill>
                  <a:latin typeface="Avenir Medium"/>
                  <a:cs typeface="Avenir Medium"/>
                </a:rPr>
                <a:t>model</a:t>
              </a:r>
              <a:r>
                <a:rPr lang="es-ES" sz="1700" dirty="0" smtClean="0">
                  <a:solidFill>
                    <a:schemeClr val="accent6"/>
                  </a:solidFill>
                  <a:latin typeface="Avenir Medium"/>
                  <a:cs typeface="Avenir Medium"/>
                </a:rPr>
                <a:t> </a:t>
              </a:r>
              <a:r>
                <a:rPr lang="es-ES" sz="1700" dirty="0" smtClean="0">
                  <a:solidFill>
                    <a:schemeClr val="accent6"/>
                  </a:solidFill>
                  <a:latin typeface="Avenir Medium"/>
                  <a:cs typeface="Avenir Medium"/>
                </a:rPr>
                <a:t>spread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700" dirty="0" smtClean="0">
                  <a:solidFill>
                    <a:schemeClr val="accent6"/>
                  </a:solidFill>
                  <a:latin typeface="Avenir Book"/>
                  <a:cs typeface="Avenir Book"/>
                </a:rPr>
                <a:t>(role of </a:t>
              </a:r>
              <a:r>
                <a:rPr lang="es-ES" sz="1700" dirty="0" err="1" smtClean="0">
                  <a:solidFill>
                    <a:schemeClr val="accent6"/>
                  </a:solidFill>
                  <a:latin typeface="Avenir Book"/>
                  <a:cs typeface="Avenir Book"/>
                </a:rPr>
                <a:t>some</a:t>
              </a:r>
              <a:r>
                <a:rPr lang="es-ES" sz="1700" dirty="0" smtClean="0">
                  <a:solidFill>
                    <a:schemeClr val="accent6"/>
                  </a:solidFill>
                  <a:latin typeface="Avenir Book"/>
                  <a:cs typeface="Avenir Book"/>
                </a:rPr>
                <a:t> </a:t>
              </a:r>
              <a:r>
                <a:rPr lang="es-ES" sz="1700" dirty="0" err="1" smtClean="0">
                  <a:solidFill>
                    <a:schemeClr val="accent6"/>
                  </a:solidFill>
                  <a:latin typeface="Avenir Book"/>
                  <a:cs typeface="Avenir Book"/>
                </a:rPr>
                <a:t>climatological</a:t>
              </a:r>
              <a:r>
                <a:rPr lang="es-ES" sz="1700" dirty="0" smtClean="0">
                  <a:solidFill>
                    <a:schemeClr val="accent6"/>
                  </a:solidFill>
                  <a:latin typeface="Avenir Book"/>
                  <a:cs typeface="Avenir Book"/>
                </a:rPr>
                <a:t> </a:t>
              </a:r>
              <a:r>
                <a:rPr lang="es-ES" sz="1700" dirty="0" err="1" smtClean="0">
                  <a:solidFill>
                    <a:schemeClr val="accent6"/>
                  </a:solidFill>
                  <a:latin typeface="Avenir Book"/>
                  <a:cs typeface="Avenir Book"/>
                </a:rPr>
                <a:t>features</a:t>
              </a:r>
              <a:r>
                <a:rPr lang="es-ES" sz="1700" dirty="0" smtClean="0">
                  <a:solidFill>
                    <a:schemeClr val="accent6"/>
                  </a:solidFill>
                  <a:latin typeface="Avenir Book"/>
                  <a:cs typeface="Avenir Book"/>
                </a:rPr>
                <a:t>)</a:t>
              </a:r>
              <a:endParaRPr lang="es-ES" sz="1700" dirty="0" smtClean="0">
                <a:solidFill>
                  <a:schemeClr val="accent6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8" name="CuadroTexto 8"/>
            <p:cNvSpPr txBox="1">
              <a:spLocks noChangeArrowheads="1"/>
            </p:cNvSpPr>
            <p:nvPr/>
          </p:nvSpPr>
          <p:spPr bwMode="auto">
            <a:xfrm>
              <a:off x="3339492" y="1810422"/>
              <a:ext cx="2707667" cy="557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es-ES" sz="1700" dirty="0" smtClean="0">
                  <a:solidFill>
                    <a:srgbClr val="FF0000"/>
                  </a:solidFill>
                  <a:latin typeface="Avenir Book" charset="0"/>
                  <a:cs typeface="Avenir Book" charset="0"/>
                </a:rPr>
                <a:t>I.  </a:t>
              </a:r>
              <a:r>
                <a:rPr lang="es-ES" sz="1700" dirty="0" err="1" smtClean="0">
                  <a:solidFill>
                    <a:srgbClr val="FF0000"/>
                  </a:solidFill>
                  <a:latin typeface="Avenir Medium"/>
                  <a:cs typeface="Avenir Medium"/>
                </a:rPr>
                <a:t>Consistency</a:t>
              </a:r>
              <a:r>
                <a:rPr lang="es-ES" sz="1700" dirty="0" smtClean="0">
                  <a:solidFill>
                    <a:srgbClr val="FF0000"/>
                  </a:solidFill>
                  <a:latin typeface="Avenir Medium"/>
                  <a:cs typeface="Avenir Medium"/>
                </a:rPr>
                <a:t> </a:t>
              </a:r>
              <a:r>
                <a:rPr lang="es-ES" sz="1700" dirty="0">
                  <a:solidFill>
                    <a:srgbClr val="FF0000"/>
                  </a:solidFill>
                  <a:latin typeface="Avenir Book"/>
                  <a:cs typeface="Avenir Book"/>
                </a:rPr>
                <a:t>of </a:t>
              </a:r>
              <a:r>
                <a:rPr lang="es-ES" sz="1700" dirty="0" err="1">
                  <a:solidFill>
                    <a:srgbClr val="FF0000"/>
                  </a:solidFill>
                  <a:latin typeface="Avenir Book"/>
                  <a:cs typeface="Avenir Book"/>
                </a:rPr>
                <a:t>the</a:t>
              </a:r>
              <a:r>
                <a:rPr lang="es-ES" sz="1700" dirty="0">
                  <a:solidFill>
                    <a:srgbClr val="FF0000"/>
                  </a:solidFill>
                  <a:latin typeface="Avenir Book"/>
                  <a:cs typeface="Avenir Book"/>
                </a:rPr>
                <a:t> LSD </a:t>
              </a:r>
              <a:r>
                <a:rPr lang="es-ES" sz="1700" dirty="0" err="1">
                  <a:solidFill>
                    <a:srgbClr val="FF0000"/>
                  </a:solidFill>
                  <a:latin typeface="Avenir Medium"/>
                  <a:cs typeface="Avenir Medium"/>
                </a:rPr>
                <a:t>relationships</a:t>
              </a:r>
              <a:r>
                <a:rPr lang="es-ES" sz="1700" dirty="0">
                  <a:solidFill>
                    <a:srgbClr val="FF0000"/>
                  </a:solidFill>
                  <a:latin typeface="Avenir Medium"/>
                  <a:cs typeface="Avenir Medium"/>
                </a:rPr>
                <a:t> </a:t>
              </a:r>
              <a:r>
                <a:rPr lang="es-ES" sz="1700" dirty="0" smtClean="0">
                  <a:solidFill>
                    <a:srgbClr val="FF0000"/>
                  </a:solidFill>
                  <a:latin typeface="Avenir Medium"/>
                  <a:cs typeface="Avenir Medium"/>
                </a:rPr>
                <a:t> </a:t>
              </a:r>
            </a:p>
            <a:p>
              <a:pPr algn="ctr" eaLnBrk="1" hangingPunct="1">
                <a:lnSpc>
                  <a:spcPct val="100000"/>
                </a:lnSpc>
              </a:pPr>
              <a:r>
                <a:rPr lang="es-ES" sz="1700" dirty="0">
                  <a:solidFill>
                    <a:srgbClr val="FF0000"/>
                  </a:solidFill>
                  <a:latin typeface="Avenir Book" charset="0"/>
                  <a:cs typeface="Avenir Book" charset="0"/>
                </a:rPr>
                <a:t> </a:t>
              </a:r>
              <a:r>
                <a:rPr lang="es-ES" sz="1700" dirty="0" smtClean="0">
                  <a:solidFill>
                    <a:srgbClr val="FF0000"/>
                  </a:solidFill>
                  <a:latin typeface="Avenir Book" charset="0"/>
                  <a:cs typeface="Avenir Book" charset="0"/>
                </a:rPr>
                <a:t>    </a:t>
              </a:r>
              <a:r>
                <a:rPr lang="es-ES" sz="1700" dirty="0" err="1" smtClean="0">
                  <a:solidFill>
                    <a:srgbClr val="FF0000"/>
                  </a:solidFill>
                  <a:latin typeface="Avenir Book" charset="0"/>
                  <a:cs typeface="Avenir Book" charset="0"/>
                </a:rPr>
                <a:t>across</a:t>
              </a:r>
              <a:r>
                <a:rPr lang="es-ES" sz="1700" dirty="0" smtClean="0">
                  <a:solidFill>
                    <a:srgbClr val="FF0000"/>
                  </a:solidFill>
                  <a:latin typeface="Avenir Book" charset="0"/>
                  <a:cs typeface="Avenir Book" charset="0"/>
                </a:rPr>
                <a:t> </a:t>
              </a:r>
              <a:r>
                <a:rPr lang="es-ES" sz="1700" dirty="0" err="1">
                  <a:solidFill>
                    <a:srgbClr val="FF0000"/>
                  </a:solidFill>
                  <a:latin typeface="Avenir Book" charset="0"/>
                  <a:cs typeface="Avenir Book" charset="0"/>
                </a:rPr>
                <a:t>an</a:t>
              </a:r>
              <a:r>
                <a:rPr lang="es-ES" sz="1700" dirty="0">
                  <a:solidFill>
                    <a:srgbClr val="FF0000"/>
                  </a:solidFill>
                  <a:latin typeface="Avenir Book" charset="0"/>
                  <a:cs typeface="Avenir Book" charset="0"/>
                </a:rPr>
                <a:t> </a:t>
              </a:r>
              <a:r>
                <a:rPr lang="es-ES" sz="1700" dirty="0" err="1">
                  <a:solidFill>
                    <a:srgbClr val="FF0000"/>
                  </a:solidFill>
                  <a:latin typeface="Avenir Book" charset="0"/>
                  <a:cs typeface="Avenir Book" charset="0"/>
                </a:rPr>
                <a:t>ensemble</a:t>
              </a:r>
              <a:r>
                <a:rPr lang="es-ES" sz="1700" dirty="0">
                  <a:solidFill>
                    <a:srgbClr val="FF0000"/>
                  </a:solidFill>
                  <a:latin typeface="Avenir Book" charset="0"/>
                  <a:cs typeface="Avenir Book" charset="0"/>
                </a:rPr>
                <a:t> of </a:t>
              </a:r>
              <a:r>
                <a:rPr lang="es-ES" sz="1700" dirty="0" err="1">
                  <a:solidFill>
                    <a:srgbClr val="FF0000"/>
                  </a:solidFill>
                  <a:latin typeface="Avenir Book" charset="0"/>
                  <a:cs typeface="Avenir Book" charset="0"/>
                </a:rPr>
                <a:t>climate</a:t>
              </a:r>
              <a:r>
                <a:rPr lang="es-ES" sz="1700" dirty="0">
                  <a:solidFill>
                    <a:srgbClr val="FF0000"/>
                  </a:solidFill>
                  <a:latin typeface="Avenir Book" charset="0"/>
                  <a:cs typeface="Avenir Book" charset="0"/>
                </a:rPr>
                <a:t> </a:t>
              </a:r>
              <a:r>
                <a:rPr lang="es-ES" sz="1700" dirty="0" err="1">
                  <a:solidFill>
                    <a:srgbClr val="FF0000"/>
                  </a:solidFill>
                  <a:latin typeface="Avenir Book" charset="0"/>
                  <a:cs typeface="Avenir Book" charset="0"/>
                </a:rPr>
                <a:t>models</a:t>
              </a:r>
              <a:r>
                <a:rPr lang="es-ES" sz="1700" dirty="0">
                  <a:solidFill>
                    <a:srgbClr val="FF0000"/>
                  </a:solidFill>
                  <a:latin typeface="Avenir Book" charset="0"/>
                  <a:cs typeface="Avenir Book" charset="0"/>
                </a:rPr>
                <a:t> </a:t>
              </a:r>
            </a:p>
            <a:p>
              <a:pPr algn="ctr" eaLnBrk="1" hangingPunct="1">
                <a:lnSpc>
                  <a:spcPct val="100000"/>
                </a:lnSpc>
              </a:pPr>
              <a:endParaRPr lang="es-ES" sz="1700" dirty="0">
                <a:solidFill>
                  <a:srgbClr val="FF0000"/>
                </a:solidFill>
                <a:latin typeface="Avenir Book" charset="0"/>
                <a:cs typeface="Avenir Book" charset="0"/>
              </a:endParaRPr>
            </a:p>
          </p:txBody>
        </p:sp>
      </p:grpSp>
      <p:sp>
        <p:nvSpPr>
          <p:cNvPr id="30" name="CuadroTexto 30"/>
          <p:cNvSpPr txBox="1">
            <a:spLocks noChangeArrowheads="1"/>
          </p:cNvSpPr>
          <p:nvPr/>
        </p:nvSpPr>
        <p:spPr bwMode="auto">
          <a:xfrm>
            <a:off x="554045" y="4571925"/>
            <a:ext cx="3961328" cy="49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800" dirty="0" smtClean="0">
                <a:latin typeface="Avenir Black" charset="0"/>
                <a:cs typeface="Avenir Black" charset="0"/>
              </a:rPr>
              <a:t>II</a:t>
            </a:r>
            <a:r>
              <a:rPr lang="es-ES" sz="2800" dirty="0">
                <a:latin typeface="Avenir Black" charset="0"/>
                <a:cs typeface="Avenir Black" charset="0"/>
              </a:rPr>
              <a:t>. Experimental </a:t>
            </a:r>
            <a:r>
              <a:rPr lang="es-ES" sz="2800" dirty="0" err="1">
                <a:latin typeface="Avenir Black" charset="0"/>
                <a:cs typeface="Avenir Black" charset="0"/>
              </a:rPr>
              <a:t>Setup</a:t>
            </a:r>
            <a:endParaRPr lang="es-ES" sz="2800" dirty="0">
              <a:latin typeface="Avenir Black" charset="0"/>
              <a:cs typeface="Avenir Black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223888" y="5658344"/>
            <a:ext cx="7488832" cy="10018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s-ES" b="1" dirty="0" smtClean="0">
                <a:solidFill>
                  <a:srgbClr val="008000"/>
                </a:solidFill>
                <a:latin typeface="Avenir Black"/>
                <a:cs typeface="Avenir Black"/>
              </a:rPr>
              <a:t>GC2  </a:t>
            </a:r>
            <a:r>
              <a:rPr lang="es-ES" b="1" dirty="0" smtClean="0">
                <a:latin typeface="Avenir Book"/>
                <a:cs typeface="Avenir Book"/>
              </a:rPr>
              <a:t> 			     </a:t>
            </a:r>
            <a:r>
              <a:rPr lang="en-US" dirty="0" smtClean="0">
                <a:latin typeface="Avenir Book"/>
                <a:cs typeface="Avenir Book"/>
              </a:rPr>
              <a:t>310 </a:t>
            </a:r>
            <a:r>
              <a:rPr lang="en-US" dirty="0" err="1" smtClean="0">
                <a:latin typeface="Avenir Book"/>
                <a:cs typeface="Avenir Book"/>
              </a:rPr>
              <a:t>yrs</a:t>
            </a:r>
            <a:r>
              <a:rPr lang="en-US" dirty="0" smtClean="0">
                <a:latin typeface="Avenir Book"/>
                <a:cs typeface="Avenir Book"/>
              </a:rPr>
              <a:t> 			1/4° Orca grid</a:t>
            </a:r>
          </a:p>
          <a:p>
            <a:pPr>
              <a:lnSpc>
                <a:spcPct val="110000"/>
              </a:lnSpc>
            </a:pPr>
            <a:r>
              <a:rPr lang="es-ES" b="1" dirty="0" smtClean="0">
                <a:solidFill>
                  <a:srgbClr val="FDC609"/>
                </a:solidFill>
                <a:latin typeface="Avenir Black"/>
                <a:cs typeface="Avenir Black"/>
              </a:rPr>
              <a:t>HiGEM3 </a:t>
            </a:r>
            <a:r>
              <a:rPr lang="es-ES" b="1" dirty="0" smtClean="0">
                <a:latin typeface="Avenir Black"/>
                <a:cs typeface="Avenir Black"/>
              </a:rPr>
              <a:t>          	     </a:t>
            </a:r>
            <a:r>
              <a:rPr lang="en-US" dirty="0" smtClean="0">
                <a:latin typeface="Avenir Book"/>
                <a:cs typeface="Avenir Book"/>
              </a:rPr>
              <a:t>340 </a:t>
            </a:r>
            <a:r>
              <a:rPr lang="en-US" dirty="0" err="1" smtClean="0">
                <a:latin typeface="Avenir Book"/>
                <a:cs typeface="Avenir Book"/>
              </a:rPr>
              <a:t>yrs</a:t>
            </a:r>
            <a:r>
              <a:rPr lang="en-US" dirty="0" smtClean="0">
                <a:latin typeface="Avenir Book"/>
                <a:cs typeface="Avenir Book"/>
              </a:rPr>
              <a:t> 			1/3° ocean 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2"/>
                </a:solidFill>
                <a:latin typeface="Avenir Black"/>
                <a:cs typeface="Avenir Black"/>
              </a:rPr>
              <a:t>CMIP5 ensemble   </a:t>
            </a:r>
            <a:r>
              <a:rPr lang="en-US" dirty="0" smtClean="0">
                <a:solidFill>
                  <a:schemeClr val="bg2"/>
                </a:solidFill>
                <a:latin typeface="Avenir Black"/>
                <a:cs typeface="Avenir Black"/>
              </a:rPr>
              <a:t>	</a:t>
            </a:r>
            <a:r>
              <a:rPr lang="en-US" dirty="0" smtClean="0">
                <a:latin typeface="Avenir Book"/>
                <a:cs typeface="Avenir Book"/>
              </a:rPr>
              <a:t>19 experiments 	1° ocean or lower resolution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276623" y="5226296"/>
            <a:ext cx="5572001" cy="353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Avenir Medium"/>
                <a:cs typeface="Avenir Medium"/>
              </a:rPr>
              <a:t>A</a:t>
            </a:r>
            <a:r>
              <a:rPr lang="es-ES" dirty="0" smtClean="0">
                <a:latin typeface="Avenir Medium"/>
                <a:cs typeface="Avenir Medium"/>
              </a:rPr>
              <a:t> </a:t>
            </a:r>
            <a:r>
              <a:rPr lang="es-ES" dirty="0">
                <a:latin typeface="Avenir Medium"/>
                <a:cs typeface="Avenir Medium"/>
              </a:rPr>
              <a:t>set </a:t>
            </a:r>
            <a:r>
              <a:rPr lang="es-ES" dirty="0" smtClean="0">
                <a:latin typeface="Avenir Medium"/>
                <a:cs typeface="Avenir Medium"/>
              </a:rPr>
              <a:t>of </a:t>
            </a:r>
            <a:r>
              <a:rPr lang="es-ES" dirty="0" err="1" smtClean="0">
                <a:latin typeface="Avenir Medium"/>
                <a:cs typeface="Avenir Medium"/>
              </a:rPr>
              <a:t>coupled</a:t>
            </a:r>
            <a:r>
              <a:rPr lang="es-ES" dirty="0" smtClean="0">
                <a:latin typeface="Avenir Medium"/>
                <a:cs typeface="Avenir Medium"/>
              </a:rPr>
              <a:t> </a:t>
            </a:r>
            <a:r>
              <a:rPr lang="es-ES" dirty="0">
                <a:latin typeface="Avenir Medium"/>
                <a:cs typeface="Avenir Medium"/>
              </a:rPr>
              <a:t>p</a:t>
            </a:r>
            <a:r>
              <a:rPr lang="es-ES" dirty="0" smtClean="0">
                <a:latin typeface="Avenir Medium"/>
                <a:cs typeface="Avenir Medium"/>
              </a:rPr>
              <a:t>reindustrial </a:t>
            </a:r>
            <a:r>
              <a:rPr lang="es-ES" dirty="0">
                <a:latin typeface="Avenir Medium"/>
                <a:cs typeface="Avenir Medium"/>
              </a:rPr>
              <a:t>c</a:t>
            </a:r>
            <a:r>
              <a:rPr lang="es-ES" dirty="0" smtClean="0">
                <a:latin typeface="Avenir Medium"/>
                <a:cs typeface="Avenir Medium"/>
              </a:rPr>
              <a:t>ontrol </a:t>
            </a:r>
            <a:r>
              <a:rPr lang="es-ES" dirty="0" err="1" smtClean="0">
                <a:latin typeface="Avenir Medium"/>
                <a:cs typeface="Avenir Medium"/>
              </a:rPr>
              <a:t>experiments</a:t>
            </a:r>
            <a:endParaRPr lang="es-ES" dirty="0">
              <a:latin typeface="Avenir Medium"/>
              <a:cs typeface="Avenir Medium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223888" y="6771798"/>
            <a:ext cx="6767834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ES" b="1" dirty="0" smtClean="0">
                <a:solidFill>
                  <a:srgbClr val="000000"/>
                </a:solidFill>
                <a:latin typeface="Avenir Black"/>
                <a:cs typeface="Avenir Black"/>
              </a:rPr>
              <a:t>DPS3-Assimilation   </a:t>
            </a:r>
            <a:r>
              <a:rPr lang="mr-IN" dirty="0" smtClean="0">
                <a:latin typeface="Avenir Book"/>
                <a:cs typeface="Avenir Book"/>
              </a:rPr>
              <a:t>1960</a:t>
            </a:r>
            <a:r>
              <a:rPr lang="mr-IN" dirty="0">
                <a:latin typeface="Avenir Book"/>
                <a:cs typeface="Avenir Book"/>
              </a:rPr>
              <a:t>-</a:t>
            </a:r>
            <a:r>
              <a:rPr lang="mr-IN" dirty="0" smtClean="0">
                <a:latin typeface="Avenir Book"/>
                <a:cs typeface="Avenir Book"/>
              </a:rPr>
              <a:t>2016</a:t>
            </a:r>
            <a:r>
              <a:rPr lang="en-US" dirty="0" smtClean="0">
                <a:latin typeface="Avenir Book"/>
                <a:cs typeface="Avenir Book"/>
              </a:rPr>
              <a:t>            </a:t>
            </a:r>
            <a:r>
              <a:rPr lang="mr-IN" dirty="0" smtClean="0">
                <a:latin typeface="Avenir Book"/>
                <a:cs typeface="Avenir Book"/>
              </a:rPr>
              <a:t>  </a:t>
            </a:r>
            <a:r>
              <a:rPr lang="mr-IN" dirty="0">
                <a:latin typeface="Avenir Book"/>
                <a:cs typeface="Avenir Book"/>
              </a:rPr>
              <a:t>1/4° </a:t>
            </a:r>
            <a:r>
              <a:rPr lang="mr-IN" dirty="0" smtClean="0">
                <a:latin typeface="Avenir Book"/>
                <a:cs typeface="Avenir Book"/>
              </a:rPr>
              <a:t>O</a:t>
            </a:r>
            <a:r>
              <a:rPr lang="en-US" dirty="0" err="1" smtClean="0">
                <a:latin typeface="Avenir Book"/>
                <a:cs typeface="Avenir Book"/>
              </a:rPr>
              <a:t>rca</a:t>
            </a:r>
            <a:r>
              <a:rPr lang="mr-IN" dirty="0" smtClean="0">
                <a:latin typeface="Avenir Book"/>
                <a:cs typeface="Avenir Book"/>
              </a:rPr>
              <a:t> </a:t>
            </a:r>
            <a:r>
              <a:rPr lang="en-US" dirty="0">
                <a:latin typeface="Avenir Book"/>
                <a:cs typeface="Avenir Book"/>
              </a:rPr>
              <a:t>g</a:t>
            </a:r>
            <a:r>
              <a:rPr lang="mr-IN" dirty="0" smtClean="0">
                <a:latin typeface="Avenir Book"/>
                <a:cs typeface="Avenir Book"/>
              </a:rPr>
              <a:t>rid</a:t>
            </a:r>
            <a:r>
              <a:rPr lang="en-US" dirty="0" smtClean="0">
                <a:latin typeface="Avenir Book"/>
                <a:cs typeface="Avenir Book"/>
              </a:rPr>
              <a:t>   </a:t>
            </a:r>
            <a:endParaRPr lang="mr-IN" dirty="0">
              <a:latin typeface="Avenir Book"/>
              <a:cs typeface="Avenir Book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632600" y="6804173"/>
            <a:ext cx="1236794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1793D4"/>
                </a:solidFill>
                <a:latin typeface="Avenir Medium"/>
                <a:cs typeface="Avenir Medium"/>
              </a:rPr>
              <a:t>Reference</a:t>
            </a:r>
          </a:p>
        </p:txBody>
      </p:sp>
      <p:sp>
        <p:nvSpPr>
          <p:cNvPr id="5" name="Rectángulo 4"/>
          <p:cNvSpPr/>
          <p:nvPr/>
        </p:nvSpPr>
        <p:spPr bwMode="auto">
          <a:xfrm>
            <a:off x="1151880" y="6775953"/>
            <a:ext cx="7848872" cy="460268"/>
          </a:xfrm>
          <a:prstGeom prst="rect">
            <a:avLst/>
          </a:prstGeom>
          <a:noFill/>
          <a:ln w="19050" cap="flat" cmpd="sng" algn="ctr">
            <a:solidFill>
              <a:srgbClr val="1793D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841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/>
          <p:cNvSpPr txBox="1"/>
          <p:nvPr/>
        </p:nvSpPr>
        <p:spPr>
          <a:xfrm>
            <a:off x="554045" y="-86044"/>
            <a:ext cx="7905263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pPr eaLnBrk="1" hangingPunct="1"/>
            <a:r>
              <a:rPr lang="es-ES" sz="2800" dirty="0" smtClean="0">
                <a:latin typeface="Avenir Black" charset="0"/>
                <a:cs typeface="Avenir Black" charset="0"/>
              </a:rPr>
              <a:t>III. LSD as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an</a:t>
            </a:r>
            <a:r>
              <a:rPr lang="es-ES" sz="2800" dirty="0" smtClean="0">
                <a:latin typeface="Avenir Black" charset="0"/>
                <a:cs typeface="Avenir Black" charset="0"/>
              </a:rPr>
              <a:t>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index</a:t>
            </a:r>
            <a:r>
              <a:rPr lang="es-ES" sz="2800" dirty="0" smtClean="0">
                <a:latin typeface="Avenir Black" charset="0"/>
                <a:cs typeface="Avenir Black" charset="0"/>
              </a:rPr>
              <a:t> of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multidecadal</a:t>
            </a:r>
            <a:r>
              <a:rPr lang="es-ES" sz="2800" dirty="0" smtClean="0">
                <a:latin typeface="Avenir Black" charset="0"/>
                <a:cs typeface="Avenir Black" charset="0"/>
              </a:rPr>
              <a:t>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variability</a:t>
            </a:r>
            <a:endParaRPr lang="es-ES" sz="2800" dirty="0" smtClean="0">
              <a:latin typeface="Avenir Black" charset="0"/>
              <a:cs typeface="Avenir Black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728" y="37943"/>
            <a:ext cx="1219200" cy="122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CuadroTexto 6"/>
          <p:cNvSpPr txBox="1">
            <a:spLocks noChangeArrowheads="1"/>
          </p:cNvSpPr>
          <p:nvPr/>
        </p:nvSpPr>
        <p:spPr bwMode="auto">
          <a:xfrm>
            <a:off x="3888184" y="4499917"/>
            <a:ext cx="5904656" cy="261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200" dirty="0" err="1">
                <a:solidFill>
                  <a:srgbClr val="A40003"/>
                </a:solidFill>
                <a:latin typeface="Avenir Book"/>
                <a:cs typeface="Avenir Book"/>
              </a:rPr>
              <a:t>The</a:t>
            </a:r>
            <a:r>
              <a:rPr lang="es-ES" sz="2200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first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mode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dirty="0">
                <a:solidFill>
                  <a:srgbClr val="A40003"/>
                </a:solidFill>
                <a:latin typeface="Avenir Book"/>
                <a:cs typeface="Avenir Book"/>
              </a:rPr>
              <a:t>of LSD </a:t>
            </a:r>
            <a:r>
              <a:rPr lang="es-ES" sz="2200" dirty="0" err="1" smtClean="0">
                <a:solidFill>
                  <a:srgbClr val="A40003"/>
                </a:solidFill>
                <a:latin typeface="Avenir Book"/>
                <a:cs typeface="Avenir Book"/>
              </a:rPr>
              <a:t>variability</a:t>
            </a:r>
            <a:r>
              <a:rPr lang="es-ES" sz="2200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consistently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dirty="0">
                <a:solidFill>
                  <a:srgbClr val="A40003"/>
                </a:solidFill>
                <a:latin typeface="Avenir Book"/>
                <a:cs typeface="Avenir Book"/>
              </a:rPr>
              <a:t>describes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a red-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noise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dirty="0" err="1" smtClean="0">
                <a:solidFill>
                  <a:srgbClr val="A40003"/>
                </a:solidFill>
                <a:latin typeface="Avenir Book"/>
                <a:cs typeface="Avenir Book"/>
              </a:rPr>
              <a:t>process</a:t>
            </a:r>
            <a:r>
              <a:rPr lang="es-ES" sz="2200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dirty="0" err="1">
                <a:solidFill>
                  <a:srgbClr val="A40003"/>
                </a:solidFill>
                <a:latin typeface="Avenir Book"/>
                <a:cs typeface="Avenir Book"/>
              </a:rPr>
              <a:t>with</a:t>
            </a:r>
            <a:r>
              <a:rPr lang="es-ES" sz="2200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enhanced</a:t>
            </a:r>
            <a:r>
              <a:rPr lang="es-ES" sz="2200" b="1" dirty="0">
                <a:solidFill>
                  <a:srgbClr val="A40003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variance</a:t>
            </a:r>
            <a:r>
              <a:rPr lang="es-ES" sz="2200" b="1" dirty="0">
                <a:solidFill>
                  <a:srgbClr val="A40003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between</a:t>
            </a:r>
            <a:r>
              <a:rPr lang="es-ES" sz="2200" b="1" dirty="0">
                <a:solidFill>
                  <a:srgbClr val="A40003"/>
                </a:solidFill>
                <a:latin typeface="Avenir Medium"/>
                <a:cs typeface="Avenir Medium"/>
              </a:rPr>
              <a:t> 10-30 </a:t>
            </a: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years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. </a:t>
            </a:r>
          </a:p>
          <a:p>
            <a:pPr eaLnBrk="1" hangingPunct="1"/>
            <a:endParaRPr lang="es-ES" sz="2200" b="1" dirty="0">
              <a:solidFill>
                <a:srgbClr val="A40003"/>
              </a:solidFill>
              <a:latin typeface="Avenir Book"/>
              <a:cs typeface="Avenir Book"/>
            </a:endParaRPr>
          </a:p>
          <a:p>
            <a:pPr eaLnBrk="1" hangingPunct="1"/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The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associated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EOF </a:t>
            </a:r>
            <a:r>
              <a:rPr lang="es-ES" sz="2200" dirty="0" err="1">
                <a:solidFill>
                  <a:srgbClr val="A40003"/>
                </a:solidFill>
                <a:latin typeface="Avenir Book"/>
                <a:cs typeface="Avenir Book"/>
              </a:rPr>
              <a:t>also</a:t>
            </a:r>
            <a:r>
              <a:rPr lang="es-ES" sz="2200" dirty="0">
                <a:solidFill>
                  <a:srgbClr val="A40003"/>
                </a:solidFill>
                <a:latin typeface="Avenir Book"/>
                <a:cs typeface="Avenir Book"/>
              </a:rPr>
              <a:t> shows a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coherent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structure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dirty="0" err="1" smtClean="0">
                <a:solidFill>
                  <a:srgbClr val="A40003"/>
                </a:solidFill>
                <a:latin typeface="Avenir Book"/>
                <a:cs typeface="Avenir Book"/>
              </a:rPr>
              <a:t>across</a:t>
            </a:r>
            <a:r>
              <a:rPr lang="es-ES" sz="2200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dirty="0" err="1" smtClean="0">
                <a:solidFill>
                  <a:srgbClr val="A40003"/>
                </a:solidFill>
                <a:latin typeface="Avenir Book"/>
                <a:cs typeface="Avenir Book"/>
              </a:rPr>
              <a:t>models</a:t>
            </a:r>
            <a:r>
              <a:rPr lang="es-ES" sz="2200" dirty="0" smtClean="0">
                <a:solidFill>
                  <a:srgbClr val="A40003"/>
                </a:solidFill>
                <a:latin typeface="Avenir Book"/>
                <a:cs typeface="Avenir Book"/>
              </a:rPr>
              <a:t>, </a:t>
            </a:r>
            <a:r>
              <a:rPr lang="es-ES" sz="2200" dirty="0" err="1" smtClean="0">
                <a:solidFill>
                  <a:srgbClr val="A40003"/>
                </a:solidFill>
                <a:latin typeface="Avenir Book"/>
                <a:cs typeface="Avenir Book"/>
              </a:rPr>
              <a:t>with</a:t>
            </a:r>
            <a:r>
              <a:rPr lang="es-ES" sz="2200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dirty="0" err="1" smtClean="0">
                <a:solidFill>
                  <a:srgbClr val="A40003"/>
                </a:solidFill>
                <a:latin typeface="Avenir Book"/>
                <a:cs typeface="Avenir Book"/>
              </a:rPr>
              <a:t>larger</a:t>
            </a:r>
            <a:r>
              <a:rPr lang="es-ES" sz="2200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dirty="0" err="1">
                <a:solidFill>
                  <a:srgbClr val="A40003"/>
                </a:solidFill>
                <a:latin typeface="Avenir Book"/>
                <a:cs typeface="Avenir Book"/>
              </a:rPr>
              <a:t>density</a:t>
            </a:r>
            <a:r>
              <a:rPr lang="es-ES" sz="2200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dirty="0" err="1">
                <a:solidFill>
                  <a:srgbClr val="A40003"/>
                </a:solidFill>
                <a:latin typeface="Avenir Book"/>
                <a:cs typeface="Avenir Book"/>
              </a:rPr>
              <a:t>values</a:t>
            </a:r>
            <a:r>
              <a:rPr lang="es-ES" sz="2200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dirty="0" err="1">
                <a:solidFill>
                  <a:srgbClr val="A40003"/>
                </a:solidFill>
                <a:latin typeface="Avenir Book"/>
                <a:cs typeface="Avenir Book"/>
              </a:rPr>
              <a:t>near</a:t>
            </a:r>
            <a:r>
              <a:rPr lang="es-ES" sz="2200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dirty="0" err="1">
                <a:solidFill>
                  <a:srgbClr val="A40003"/>
                </a:solidFill>
                <a:latin typeface="Avenir Book"/>
                <a:cs typeface="Avenir Book"/>
              </a:rPr>
              <a:t>the</a:t>
            </a:r>
            <a:r>
              <a:rPr lang="es-ES" sz="2200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dirty="0" err="1">
                <a:solidFill>
                  <a:srgbClr val="A40003"/>
                </a:solidFill>
                <a:latin typeface="Avenir Book"/>
                <a:cs typeface="Avenir Book"/>
              </a:rPr>
              <a:t>surface</a:t>
            </a:r>
            <a:r>
              <a:rPr lang="es-ES" sz="2200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dirty="0" err="1">
                <a:solidFill>
                  <a:srgbClr val="A40003"/>
                </a:solidFill>
                <a:latin typeface="Avenir Book"/>
                <a:cs typeface="Avenir Book"/>
              </a:rPr>
              <a:t>that</a:t>
            </a:r>
            <a:r>
              <a:rPr lang="es-ES" sz="2200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dirty="0" err="1">
                <a:solidFill>
                  <a:srgbClr val="A40003"/>
                </a:solidFill>
                <a:latin typeface="Avenir Book"/>
                <a:cs typeface="Avenir Book"/>
              </a:rPr>
              <a:t>decrease</a:t>
            </a:r>
            <a:r>
              <a:rPr lang="es-ES" sz="2200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dirty="0" err="1">
                <a:solidFill>
                  <a:srgbClr val="A40003"/>
                </a:solidFill>
                <a:latin typeface="Avenir Book"/>
                <a:cs typeface="Avenir Book"/>
              </a:rPr>
              <a:t>gradually</a:t>
            </a:r>
            <a:r>
              <a:rPr lang="es-ES" sz="2200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dirty="0" err="1">
                <a:solidFill>
                  <a:srgbClr val="A40003"/>
                </a:solidFill>
                <a:latin typeface="Avenir Book"/>
                <a:cs typeface="Avenir Book"/>
              </a:rPr>
              <a:t>with</a:t>
            </a:r>
            <a:r>
              <a:rPr lang="es-ES" sz="2200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dirty="0" err="1">
                <a:solidFill>
                  <a:srgbClr val="A40003"/>
                </a:solidFill>
                <a:latin typeface="Avenir Book"/>
                <a:cs typeface="Avenir Book"/>
              </a:rPr>
              <a:t>depth</a:t>
            </a:r>
            <a:r>
              <a:rPr lang="es-ES" sz="2200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</a:p>
        </p:txBody>
      </p:sp>
      <p:sp>
        <p:nvSpPr>
          <p:cNvPr id="18" name="CuadroTexto 1"/>
          <p:cNvSpPr txBox="1">
            <a:spLocks noChangeArrowheads="1"/>
          </p:cNvSpPr>
          <p:nvPr/>
        </p:nvSpPr>
        <p:spPr bwMode="auto">
          <a:xfrm>
            <a:off x="1117980" y="1043854"/>
            <a:ext cx="435438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600" dirty="0" err="1">
                <a:latin typeface="Avenir Medium"/>
                <a:cs typeface="Avenir Medium"/>
              </a:rPr>
              <a:t>First</a:t>
            </a:r>
            <a:r>
              <a:rPr lang="es-ES" sz="1600" dirty="0">
                <a:latin typeface="Avenir Medium"/>
                <a:cs typeface="Avenir Medium"/>
              </a:rPr>
              <a:t> PC of Labrador Sea </a:t>
            </a:r>
            <a:r>
              <a:rPr lang="es-ES" sz="1600" dirty="0" err="1">
                <a:latin typeface="Avenir Medium"/>
                <a:cs typeface="Avenir Medium"/>
              </a:rPr>
              <a:t>Densities</a:t>
            </a:r>
            <a:r>
              <a:rPr lang="es-ES" sz="1600" dirty="0">
                <a:latin typeface="Avenir Medium"/>
                <a:cs typeface="Avenir Medium"/>
              </a:rPr>
              <a:t> (LSD-PC1)</a:t>
            </a:r>
          </a:p>
        </p:txBody>
      </p:sp>
      <p:sp>
        <p:nvSpPr>
          <p:cNvPr id="19" name="CuadroTexto 8"/>
          <p:cNvSpPr txBox="1">
            <a:spLocks noChangeArrowheads="1"/>
          </p:cNvSpPr>
          <p:nvPr/>
        </p:nvSpPr>
        <p:spPr bwMode="auto">
          <a:xfrm>
            <a:off x="6663957" y="1043854"/>
            <a:ext cx="968643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600" dirty="0" err="1">
                <a:latin typeface="Avenir Medium"/>
                <a:cs typeface="Avenir Medium"/>
              </a:rPr>
              <a:t>First</a:t>
            </a:r>
            <a:r>
              <a:rPr lang="es-ES" sz="1600" dirty="0">
                <a:latin typeface="Avenir Medium"/>
                <a:cs typeface="Avenir Medium"/>
              </a:rPr>
              <a:t> EOF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4"/>
          <a:srcRect t="7460"/>
          <a:stretch/>
        </p:blipFill>
        <p:spPr>
          <a:xfrm>
            <a:off x="457200" y="1371600"/>
            <a:ext cx="7772400" cy="2678273"/>
          </a:xfrm>
          <a:prstGeom prst="rect">
            <a:avLst/>
          </a:prstGeom>
        </p:spPr>
      </p:pic>
      <p:pic>
        <p:nvPicPr>
          <p:cNvPr id="23" name="Imagen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38" y="4355901"/>
            <a:ext cx="3025006" cy="309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uadroTexto 14"/>
          <p:cNvSpPr txBox="1">
            <a:spLocks noChangeArrowheads="1"/>
          </p:cNvSpPr>
          <p:nvPr/>
        </p:nvSpPr>
        <p:spPr bwMode="auto">
          <a:xfrm>
            <a:off x="1044136" y="4287232"/>
            <a:ext cx="2412000" cy="28469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s-ES" sz="1500" dirty="0">
                <a:latin typeface="Avenir Medium"/>
                <a:cs typeface="Avenir Medium"/>
              </a:rPr>
              <a:t>Fourier </a:t>
            </a:r>
            <a:r>
              <a:rPr lang="es-ES" sz="1500" dirty="0" err="1">
                <a:latin typeface="Avenir Medium"/>
                <a:cs typeface="Avenir Medium"/>
              </a:rPr>
              <a:t>Spectra</a:t>
            </a:r>
            <a:r>
              <a:rPr lang="es-ES" sz="1500" dirty="0">
                <a:latin typeface="Avenir Medium"/>
                <a:cs typeface="Avenir Medium"/>
              </a:rPr>
              <a:t> of LSD-PC1</a:t>
            </a:r>
          </a:p>
        </p:txBody>
      </p:sp>
    </p:spTree>
    <p:extLst>
      <p:ext uri="{BB962C8B-B14F-4D97-AF65-F5344CB8AC3E}">
        <p14:creationId xmlns:p14="http://schemas.microsoft.com/office/powerpoint/2010/main" val="364086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554045" y="-86044"/>
            <a:ext cx="7905263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pPr eaLnBrk="1" hangingPunct="1"/>
            <a:r>
              <a:rPr lang="es-ES" sz="2800" dirty="0" smtClean="0">
                <a:latin typeface="Avenir Black" charset="0"/>
                <a:cs typeface="Avenir Black" charset="0"/>
              </a:rPr>
              <a:t>III. LSD as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an</a:t>
            </a:r>
            <a:r>
              <a:rPr lang="es-ES" sz="2800" dirty="0" smtClean="0">
                <a:latin typeface="Avenir Black" charset="0"/>
                <a:cs typeface="Avenir Black" charset="0"/>
              </a:rPr>
              <a:t>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index</a:t>
            </a:r>
            <a:r>
              <a:rPr lang="es-ES" sz="2800" dirty="0" smtClean="0">
                <a:latin typeface="Avenir Black" charset="0"/>
                <a:cs typeface="Avenir Black" charset="0"/>
              </a:rPr>
              <a:t> of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multidecadal</a:t>
            </a:r>
            <a:r>
              <a:rPr lang="es-ES" sz="2800" dirty="0" smtClean="0">
                <a:latin typeface="Avenir Black" charset="0"/>
                <a:cs typeface="Avenir Black" charset="0"/>
              </a:rPr>
              <a:t>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variability</a:t>
            </a:r>
            <a:endParaRPr lang="es-ES" sz="2800" dirty="0" smtClean="0">
              <a:latin typeface="Avenir Black" charset="0"/>
              <a:cs typeface="Avenir Black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728" y="37943"/>
            <a:ext cx="1219200" cy="122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CuadroTexto 26"/>
          <p:cNvSpPr txBox="1"/>
          <p:nvPr/>
        </p:nvSpPr>
        <p:spPr>
          <a:xfrm>
            <a:off x="647824" y="1403573"/>
            <a:ext cx="8712968" cy="3924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 dirty="0" smtClean="0">
                <a:solidFill>
                  <a:srgbClr val="000000"/>
                </a:solidFill>
                <a:latin typeface="Avenir Medium"/>
                <a:cs typeface="Avenir Medium"/>
              </a:rPr>
              <a:t>Rest of the analysis is f</a:t>
            </a:r>
            <a:r>
              <a:rPr lang="en-US" b="1" dirty="0" smtClean="0">
                <a:solidFill>
                  <a:srgbClr val="000000"/>
                </a:solidFill>
                <a:latin typeface="Avenir Medium"/>
                <a:cs typeface="Avenir Medium"/>
              </a:rPr>
              <a:t>ocused on </a:t>
            </a:r>
            <a:r>
              <a:rPr lang="en-US" b="1" dirty="0" smtClean="0">
                <a:solidFill>
                  <a:srgbClr val="000000"/>
                </a:solidFill>
                <a:latin typeface="Avenir Black"/>
                <a:cs typeface="Avenir Black"/>
              </a:rPr>
              <a:t>decadal trends </a:t>
            </a:r>
            <a:r>
              <a:rPr lang="en-US" b="1" dirty="0" smtClean="0">
                <a:solidFill>
                  <a:srgbClr val="000000"/>
                </a:solidFill>
                <a:latin typeface="Avenir Medium"/>
                <a:cs typeface="Avenir Medium"/>
              </a:rPr>
              <a:t>(with 10 year running windows)</a:t>
            </a:r>
            <a:endParaRPr lang="en-US" dirty="0">
              <a:solidFill>
                <a:srgbClr val="000000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02307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16" y="1979637"/>
            <a:ext cx="8784000" cy="4568368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554045" y="-86044"/>
            <a:ext cx="7905263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pPr eaLnBrk="1" hangingPunct="1"/>
            <a:r>
              <a:rPr lang="es-ES" sz="2800" dirty="0" smtClean="0">
                <a:latin typeface="Avenir Black" charset="0"/>
                <a:cs typeface="Avenir Black" charset="0"/>
              </a:rPr>
              <a:t>III. LSD as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an</a:t>
            </a:r>
            <a:r>
              <a:rPr lang="es-ES" sz="2800" dirty="0" smtClean="0">
                <a:latin typeface="Avenir Black" charset="0"/>
                <a:cs typeface="Avenir Black" charset="0"/>
              </a:rPr>
              <a:t>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index</a:t>
            </a:r>
            <a:r>
              <a:rPr lang="es-ES" sz="2800" dirty="0" smtClean="0">
                <a:latin typeface="Avenir Black" charset="0"/>
                <a:cs typeface="Avenir Black" charset="0"/>
              </a:rPr>
              <a:t> of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multidecadal</a:t>
            </a:r>
            <a:r>
              <a:rPr lang="es-ES" sz="2800" dirty="0" smtClean="0">
                <a:latin typeface="Avenir Black" charset="0"/>
                <a:cs typeface="Avenir Black" charset="0"/>
              </a:rPr>
              <a:t>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variability</a:t>
            </a:r>
            <a:endParaRPr lang="es-ES" sz="2800" dirty="0" smtClean="0">
              <a:latin typeface="Avenir Black" charset="0"/>
              <a:cs typeface="Avenir Black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728" y="37943"/>
            <a:ext cx="1219200" cy="122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CuadroTexto 26"/>
          <p:cNvSpPr txBox="1"/>
          <p:nvPr/>
        </p:nvSpPr>
        <p:spPr>
          <a:xfrm>
            <a:off x="647824" y="1403573"/>
            <a:ext cx="8712968" cy="3924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 dirty="0" smtClean="0">
                <a:solidFill>
                  <a:srgbClr val="000000"/>
                </a:solidFill>
                <a:latin typeface="Avenir Medium"/>
                <a:cs typeface="Avenir Medium"/>
              </a:rPr>
              <a:t>Rest of the analysis is f</a:t>
            </a:r>
            <a:r>
              <a:rPr lang="en-US" b="1" dirty="0" smtClean="0">
                <a:solidFill>
                  <a:srgbClr val="000000"/>
                </a:solidFill>
                <a:latin typeface="Avenir Medium"/>
                <a:cs typeface="Avenir Medium"/>
              </a:rPr>
              <a:t>ocused on </a:t>
            </a:r>
            <a:r>
              <a:rPr lang="en-US" b="1" dirty="0" smtClean="0">
                <a:solidFill>
                  <a:srgbClr val="000000"/>
                </a:solidFill>
                <a:latin typeface="Avenir Black"/>
                <a:cs typeface="Avenir Black"/>
              </a:rPr>
              <a:t>decadal trends </a:t>
            </a:r>
            <a:r>
              <a:rPr lang="en-US" b="1" dirty="0" smtClean="0">
                <a:solidFill>
                  <a:srgbClr val="000000"/>
                </a:solidFill>
                <a:latin typeface="Avenir Medium"/>
                <a:cs typeface="Avenir Medium"/>
              </a:rPr>
              <a:t>(with 10 year running windows)</a:t>
            </a:r>
            <a:endParaRPr lang="en-US" dirty="0">
              <a:solidFill>
                <a:srgbClr val="000000"/>
              </a:solidFill>
              <a:latin typeface="Avenir Medium"/>
              <a:cs typeface="Avenir Medium"/>
            </a:endParaRPr>
          </a:p>
        </p:txBody>
      </p:sp>
      <p:sp>
        <p:nvSpPr>
          <p:cNvPr id="29" name="CuadroTexto 1"/>
          <p:cNvSpPr txBox="1">
            <a:spLocks noChangeArrowheads="1"/>
          </p:cNvSpPr>
          <p:nvPr/>
        </p:nvSpPr>
        <p:spPr bwMode="auto">
          <a:xfrm>
            <a:off x="972284" y="1921739"/>
            <a:ext cx="3779996" cy="309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500" dirty="0" smtClean="0">
                <a:latin typeface="Avenir Medium"/>
                <a:cs typeface="Avenir Medium"/>
              </a:rPr>
              <a:t>Cross-</a:t>
            </a:r>
            <a:r>
              <a:rPr lang="es-ES" sz="1500" dirty="0" err="1" smtClean="0">
                <a:latin typeface="Avenir Medium"/>
                <a:cs typeface="Avenir Medium"/>
              </a:rPr>
              <a:t>correlation</a:t>
            </a:r>
            <a:r>
              <a:rPr lang="es-ES" sz="1500" dirty="0" smtClean="0">
                <a:latin typeface="Avenir Medium"/>
                <a:cs typeface="Avenir Medium"/>
              </a:rPr>
              <a:t> PC1-LSD vs AMOC@45N</a:t>
            </a:r>
            <a:endParaRPr lang="es-ES" sz="1500" dirty="0">
              <a:latin typeface="Avenir Medium"/>
              <a:cs typeface="Avenir Medium"/>
            </a:endParaRPr>
          </a:p>
        </p:txBody>
      </p:sp>
      <p:sp>
        <p:nvSpPr>
          <p:cNvPr id="30" name="CuadroTexto 1"/>
          <p:cNvSpPr txBox="1">
            <a:spLocks noChangeArrowheads="1"/>
          </p:cNvSpPr>
          <p:nvPr/>
        </p:nvSpPr>
        <p:spPr bwMode="auto">
          <a:xfrm>
            <a:off x="5481441" y="1943859"/>
            <a:ext cx="3779121" cy="309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500" dirty="0" smtClean="0">
                <a:latin typeface="Avenir Medium"/>
                <a:cs typeface="Avenir Medium"/>
              </a:rPr>
              <a:t>Cross-</a:t>
            </a:r>
            <a:r>
              <a:rPr lang="es-ES" sz="1500" dirty="0" err="1" smtClean="0">
                <a:latin typeface="Avenir Medium"/>
                <a:cs typeface="Avenir Medium"/>
              </a:rPr>
              <a:t>correlation</a:t>
            </a:r>
            <a:r>
              <a:rPr lang="es-ES" sz="1500" dirty="0" smtClean="0">
                <a:latin typeface="Avenir Medium"/>
                <a:cs typeface="Avenir Medium"/>
              </a:rPr>
              <a:t> PC1-LSD vs SPG </a:t>
            </a:r>
            <a:r>
              <a:rPr lang="es-ES" sz="1500" dirty="0" err="1" smtClean="0">
                <a:latin typeface="Avenir Medium"/>
                <a:cs typeface="Avenir Medium"/>
              </a:rPr>
              <a:t>Strength</a:t>
            </a:r>
            <a:endParaRPr lang="es-ES" sz="1500" dirty="0">
              <a:latin typeface="Avenir Medium"/>
              <a:cs typeface="Avenir Medium"/>
            </a:endParaRPr>
          </a:p>
        </p:txBody>
      </p:sp>
      <p:sp>
        <p:nvSpPr>
          <p:cNvPr id="32" name="Rectángulo 5"/>
          <p:cNvSpPr>
            <a:spLocks noChangeArrowheads="1"/>
          </p:cNvSpPr>
          <p:nvPr/>
        </p:nvSpPr>
        <p:spPr bwMode="auto">
          <a:xfrm>
            <a:off x="960321" y="6588149"/>
            <a:ext cx="8040431" cy="73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/>
          <a:p>
            <a:pPr algn="ctr"/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The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trends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in </a:t>
            </a:r>
            <a:r>
              <a:rPr lang="es-ES" sz="2200" b="1" dirty="0" err="1" smtClean="0">
                <a:solidFill>
                  <a:srgbClr val="A40003"/>
                </a:solidFill>
                <a:latin typeface="Avenir Medium"/>
                <a:cs typeface="Avenir Medium"/>
              </a:rPr>
              <a:t>LSDs</a:t>
            </a:r>
            <a:r>
              <a:rPr lang="es-ES" sz="2200" b="1" dirty="0" smtClean="0">
                <a:solidFill>
                  <a:srgbClr val="A40003"/>
                </a:solidFill>
                <a:latin typeface="Avenir Medium"/>
                <a:cs typeface="Avenir Medium"/>
              </a:rPr>
              <a:t> are </a:t>
            </a:r>
            <a:r>
              <a:rPr lang="es-ES" sz="2200" b="1" dirty="0" err="1" smtClean="0">
                <a:solidFill>
                  <a:srgbClr val="A40003"/>
                </a:solidFill>
                <a:latin typeface="Avenir Medium"/>
                <a:cs typeface="Avenir Medium"/>
              </a:rPr>
              <a:t>consistently</a:t>
            </a:r>
            <a:r>
              <a:rPr lang="es-ES" sz="2200" b="1" dirty="0" smtClean="0">
                <a:solidFill>
                  <a:srgbClr val="A40003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linked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to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enhancements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of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the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smtClean="0">
                <a:solidFill>
                  <a:srgbClr val="A40003"/>
                </a:solidFill>
                <a:latin typeface="Avenir Medium"/>
                <a:cs typeface="Avenir Medium"/>
              </a:rPr>
              <a:t>subpolar AMOC and </a:t>
            </a:r>
            <a:r>
              <a:rPr lang="es-ES" sz="2200" b="1" dirty="0" err="1" smtClean="0">
                <a:solidFill>
                  <a:srgbClr val="A40003"/>
                </a:solidFill>
                <a:latin typeface="Avenir Medium"/>
                <a:cs typeface="Avenir Medium"/>
              </a:rPr>
              <a:t>the</a:t>
            </a:r>
            <a:r>
              <a:rPr lang="es-ES" sz="2200" b="1" dirty="0" smtClean="0">
                <a:solidFill>
                  <a:srgbClr val="A40003"/>
                </a:solidFill>
                <a:latin typeface="Avenir Medium"/>
                <a:cs typeface="Avenir Medium"/>
              </a:rPr>
              <a:t> of </a:t>
            </a:r>
            <a:r>
              <a:rPr lang="es-ES" sz="2200" b="1" dirty="0" err="1" smtClean="0">
                <a:solidFill>
                  <a:srgbClr val="A40003"/>
                </a:solidFill>
                <a:latin typeface="Avenir Medium"/>
                <a:cs typeface="Avenir Medium"/>
              </a:rPr>
              <a:t>the</a:t>
            </a:r>
            <a:r>
              <a:rPr lang="es-ES" sz="2200" b="1" dirty="0" smtClean="0">
                <a:solidFill>
                  <a:srgbClr val="A40003"/>
                </a:solidFill>
                <a:latin typeface="Avenir Medium"/>
                <a:cs typeface="Avenir Medium"/>
              </a:rPr>
              <a:t> subpolar </a:t>
            </a:r>
            <a:r>
              <a:rPr lang="es-ES" sz="2200" b="1" dirty="0" err="1" smtClean="0">
                <a:solidFill>
                  <a:srgbClr val="A40003"/>
                </a:solidFill>
                <a:latin typeface="Avenir Medium"/>
                <a:cs typeface="Avenir Medium"/>
              </a:rPr>
              <a:t>gyre</a:t>
            </a:r>
            <a:r>
              <a:rPr lang="es-ES" sz="2200" b="1" dirty="0" smtClean="0">
                <a:solidFill>
                  <a:srgbClr val="A40003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err="1" smtClean="0">
                <a:solidFill>
                  <a:srgbClr val="A40003"/>
                </a:solidFill>
                <a:latin typeface="Avenir Medium"/>
                <a:cs typeface="Avenir Medium"/>
              </a:rPr>
              <a:t>circulation</a:t>
            </a:r>
            <a:endParaRPr lang="es-ES" sz="2200" b="1" dirty="0">
              <a:solidFill>
                <a:srgbClr val="A40003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12552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6" y="1979637"/>
            <a:ext cx="8783999" cy="4568368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554045" y="-86044"/>
            <a:ext cx="7905263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pPr eaLnBrk="1" hangingPunct="1"/>
            <a:r>
              <a:rPr lang="es-ES" sz="2800" dirty="0" smtClean="0">
                <a:latin typeface="Avenir Black" charset="0"/>
                <a:cs typeface="Avenir Black" charset="0"/>
              </a:rPr>
              <a:t>III. LSD as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an</a:t>
            </a:r>
            <a:r>
              <a:rPr lang="es-ES" sz="2800" dirty="0" smtClean="0">
                <a:latin typeface="Avenir Black" charset="0"/>
                <a:cs typeface="Avenir Black" charset="0"/>
              </a:rPr>
              <a:t>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index</a:t>
            </a:r>
            <a:r>
              <a:rPr lang="es-ES" sz="2800" dirty="0" smtClean="0">
                <a:latin typeface="Avenir Black" charset="0"/>
                <a:cs typeface="Avenir Black" charset="0"/>
              </a:rPr>
              <a:t> of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multidecadal</a:t>
            </a:r>
            <a:r>
              <a:rPr lang="es-ES" sz="2800" dirty="0" smtClean="0">
                <a:latin typeface="Avenir Black" charset="0"/>
                <a:cs typeface="Avenir Black" charset="0"/>
              </a:rPr>
              <a:t>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variability</a:t>
            </a:r>
            <a:endParaRPr lang="es-ES" sz="2800" dirty="0" smtClean="0">
              <a:latin typeface="Avenir Black" charset="0"/>
              <a:cs typeface="Avenir Black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728" y="37943"/>
            <a:ext cx="1219200" cy="122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CuadroTexto 26"/>
          <p:cNvSpPr txBox="1"/>
          <p:nvPr/>
        </p:nvSpPr>
        <p:spPr>
          <a:xfrm>
            <a:off x="647824" y="1403573"/>
            <a:ext cx="8712968" cy="3924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 dirty="0" smtClean="0">
                <a:solidFill>
                  <a:srgbClr val="000000"/>
                </a:solidFill>
                <a:latin typeface="Avenir Medium"/>
                <a:cs typeface="Avenir Medium"/>
              </a:rPr>
              <a:t>Rest of the analysis is f</a:t>
            </a:r>
            <a:r>
              <a:rPr lang="en-US" b="1" dirty="0" smtClean="0">
                <a:solidFill>
                  <a:srgbClr val="000000"/>
                </a:solidFill>
                <a:latin typeface="Avenir Medium"/>
                <a:cs typeface="Avenir Medium"/>
              </a:rPr>
              <a:t>ocused on </a:t>
            </a:r>
            <a:r>
              <a:rPr lang="en-US" b="1" dirty="0" smtClean="0">
                <a:solidFill>
                  <a:srgbClr val="000000"/>
                </a:solidFill>
                <a:latin typeface="Avenir Black"/>
                <a:cs typeface="Avenir Black"/>
              </a:rPr>
              <a:t>decadal trends </a:t>
            </a:r>
            <a:r>
              <a:rPr lang="en-US" b="1" dirty="0" smtClean="0">
                <a:solidFill>
                  <a:srgbClr val="000000"/>
                </a:solidFill>
                <a:latin typeface="Avenir Medium"/>
                <a:cs typeface="Avenir Medium"/>
              </a:rPr>
              <a:t>(with 10 year running windows)</a:t>
            </a:r>
            <a:endParaRPr lang="en-US" dirty="0">
              <a:solidFill>
                <a:srgbClr val="000000"/>
              </a:solidFill>
              <a:latin typeface="Avenir Medium"/>
              <a:cs typeface="Avenir Medium"/>
            </a:endParaRPr>
          </a:p>
        </p:txBody>
      </p:sp>
      <p:sp>
        <p:nvSpPr>
          <p:cNvPr id="29" name="CuadroTexto 1"/>
          <p:cNvSpPr txBox="1">
            <a:spLocks noChangeArrowheads="1"/>
          </p:cNvSpPr>
          <p:nvPr/>
        </p:nvSpPr>
        <p:spPr bwMode="auto">
          <a:xfrm>
            <a:off x="972284" y="1921739"/>
            <a:ext cx="3779996" cy="309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500" dirty="0" smtClean="0">
                <a:latin typeface="Avenir Medium"/>
                <a:cs typeface="Avenir Medium"/>
              </a:rPr>
              <a:t>Cross-</a:t>
            </a:r>
            <a:r>
              <a:rPr lang="es-ES" sz="1500" dirty="0" err="1" smtClean="0">
                <a:latin typeface="Avenir Medium"/>
                <a:cs typeface="Avenir Medium"/>
              </a:rPr>
              <a:t>correlation</a:t>
            </a:r>
            <a:r>
              <a:rPr lang="es-ES" sz="1500" dirty="0" smtClean="0">
                <a:latin typeface="Avenir Medium"/>
                <a:cs typeface="Avenir Medium"/>
              </a:rPr>
              <a:t> PC1-LSD vs AMOC@45N</a:t>
            </a:r>
            <a:endParaRPr lang="es-ES" sz="1500" dirty="0">
              <a:latin typeface="Avenir Medium"/>
              <a:cs typeface="Avenir Medium"/>
            </a:endParaRPr>
          </a:p>
        </p:txBody>
      </p:sp>
      <p:sp>
        <p:nvSpPr>
          <p:cNvPr id="30" name="CuadroTexto 1"/>
          <p:cNvSpPr txBox="1">
            <a:spLocks noChangeArrowheads="1"/>
          </p:cNvSpPr>
          <p:nvPr/>
        </p:nvSpPr>
        <p:spPr bwMode="auto">
          <a:xfrm>
            <a:off x="5516567" y="1943859"/>
            <a:ext cx="3743995" cy="309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500" dirty="0" smtClean="0">
                <a:latin typeface="Avenir Medium"/>
                <a:cs typeface="Avenir Medium"/>
              </a:rPr>
              <a:t>Cross-</a:t>
            </a:r>
            <a:r>
              <a:rPr lang="es-ES" sz="1500" dirty="0" err="1" smtClean="0">
                <a:latin typeface="Avenir Medium"/>
                <a:cs typeface="Avenir Medium"/>
              </a:rPr>
              <a:t>correlation</a:t>
            </a:r>
            <a:r>
              <a:rPr lang="es-ES" sz="1500" dirty="0" smtClean="0">
                <a:latin typeface="Avenir Medium"/>
                <a:cs typeface="Avenir Medium"/>
              </a:rPr>
              <a:t> PC1-LSD vs </a:t>
            </a:r>
            <a:r>
              <a:rPr lang="es-ES" sz="1500" dirty="0">
                <a:latin typeface="Avenir Medium"/>
                <a:cs typeface="Avenir Medium"/>
              </a:rPr>
              <a:t>AMOC</a:t>
            </a:r>
            <a:r>
              <a:rPr lang="es-ES" sz="1500" dirty="0" smtClean="0">
                <a:latin typeface="Avenir Medium"/>
                <a:cs typeface="Avenir Medium"/>
              </a:rPr>
              <a:t>@26N</a:t>
            </a:r>
            <a:endParaRPr lang="es-ES" sz="1500" dirty="0">
              <a:latin typeface="Avenir Medium"/>
              <a:cs typeface="Avenir Medium"/>
            </a:endParaRPr>
          </a:p>
        </p:txBody>
      </p:sp>
      <p:sp>
        <p:nvSpPr>
          <p:cNvPr id="32" name="Rectángulo 5"/>
          <p:cNvSpPr>
            <a:spLocks noChangeArrowheads="1"/>
          </p:cNvSpPr>
          <p:nvPr/>
        </p:nvSpPr>
        <p:spPr bwMode="auto">
          <a:xfrm>
            <a:off x="359793" y="6588149"/>
            <a:ext cx="9577063" cy="73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/>
          <a:p>
            <a:pPr algn="ctr"/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The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smtClean="0">
                <a:solidFill>
                  <a:srgbClr val="A40003"/>
                </a:solidFill>
                <a:latin typeface="Avenir Medium"/>
                <a:cs typeface="Avenir Medium"/>
              </a:rPr>
              <a:t>link </a:t>
            </a:r>
            <a:r>
              <a:rPr lang="es-ES" sz="2200" b="1" dirty="0" err="1" smtClean="0">
                <a:solidFill>
                  <a:srgbClr val="A40003"/>
                </a:solidFill>
                <a:latin typeface="Avenir Medium"/>
                <a:cs typeface="Avenir Medium"/>
              </a:rPr>
              <a:t>with</a:t>
            </a:r>
            <a:r>
              <a:rPr lang="es-ES" sz="2200" b="1" dirty="0" smtClean="0">
                <a:solidFill>
                  <a:srgbClr val="A40003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err="1" smtClean="0">
                <a:solidFill>
                  <a:srgbClr val="A40003"/>
                </a:solidFill>
                <a:latin typeface="Avenir Medium"/>
                <a:cs typeface="Avenir Medium"/>
              </a:rPr>
              <a:t>the</a:t>
            </a:r>
            <a:r>
              <a:rPr lang="es-ES" sz="2200" b="1" dirty="0" smtClean="0">
                <a:solidFill>
                  <a:srgbClr val="A40003"/>
                </a:solidFill>
                <a:latin typeface="Avenir Medium"/>
                <a:cs typeface="Avenir Medium"/>
              </a:rPr>
              <a:t> AMOC at 26°N </a:t>
            </a:r>
            <a:r>
              <a:rPr lang="es-ES" sz="2200" b="1" dirty="0" err="1" smtClean="0">
                <a:solidFill>
                  <a:srgbClr val="A40003"/>
                </a:solidFill>
                <a:latin typeface="Avenir Medium"/>
                <a:cs typeface="Avenir Medium"/>
              </a:rPr>
              <a:t>is</a:t>
            </a:r>
            <a:r>
              <a:rPr lang="es-ES" sz="2200" b="1" dirty="0" smtClean="0">
                <a:solidFill>
                  <a:srgbClr val="A40003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err="1" smtClean="0">
                <a:solidFill>
                  <a:srgbClr val="A40003"/>
                </a:solidFill>
                <a:latin typeface="Avenir Medium"/>
                <a:cs typeface="Avenir Medium"/>
              </a:rPr>
              <a:t>much</a:t>
            </a:r>
            <a:r>
              <a:rPr lang="es-ES" sz="2200" b="1" dirty="0" smtClean="0">
                <a:solidFill>
                  <a:srgbClr val="A40003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err="1" smtClean="0">
                <a:solidFill>
                  <a:srgbClr val="A40003"/>
                </a:solidFill>
                <a:latin typeface="Avenir Medium"/>
                <a:cs typeface="Avenir Medium"/>
              </a:rPr>
              <a:t>weaker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, and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the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intermodel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spread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is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larger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(in particular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regarding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the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lag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of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the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max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correlation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)</a:t>
            </a:r>
            <a:endParaRPr lang="es-ES" sz="2200" b="1" dirty="0">
              <a:solidFill>
                <a:srgbClr val="A40003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87277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Imagen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72265"/>
            <a:ext cx="9945867" cy="436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ectángulo 5"/>
          <p:cNvSpPr>
            <a:spLocks noChangeArrowheads="1"/>
          </p:cNvSpPr>
          <p:nvPr/>
        </p:nvSpPr>
        <p:spPr bwMode="auto">
          <a:xfrm>
            <a:off x="84005" y="6169302"/>
            <a:ext cx="9912615" cy="77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Models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with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stronger</a:t>
            </a:r>
            <a:r>
              <a:rPr lang="es-ES" sz="2200" b="1" dirty="0">
                <a:solidFill>
                  <a:srgbClr val="A40003"/>
                </a:solidFill>
                <a:latin typeface="Avenir Medium"/>
                <a:cs typeface="Avenir Medium"/>
              </a:rPr>
              <a:t> LSD link </a:t>
            </a: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with</a:t>
            </a:r>
            <a:r>
              <a:rPr lang="es-ES" sz="2200" b="1" dirty="0">
                <a:solidFill>
                  <a:srgbClr val="A40003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smtClean="0">
                <a:solidFill>
                  <a:srgbClr val="A40003"/>
                </a:solidFill>
                <a:latin typeface="Avenir Medium"/>
                <a:cs typeface="Avenir Medium"/>
              </a:rPr>
              <a:t>AMOC@26</a:t>
            </a:r>
            <a:r>
              <a:rPr lang="es-ES" sz="2200" b="1" dirty="0">
                <a:solidFill>
                  <a:srgbClr val="A40003"/>
                </a:solidFill>
                <a:latin typeface="Avenir Medium"/>
                <a:cs typeface="Avenir Medium"/>
              </a:rPr>
              <a:t>°N 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are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those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endParaRPr lang="es-ES" sz="2200" b="1" dirty="0" smtClean="0">
              <a:solidFill>
                <a:srgbClr val="A40003"/>
              </a:solidFill>
              <a:latin typeface="Avenir Book"/>
              <a:cs typeface="Avenir Book"/>
            </a:endParaRPr>
          </a:p>
          <a:p>
            <a:pPr algn="ctr">
              <a:lnSpc>
                <a:spcPct val="100000"/>
              </a:lnSpc>
            </a:pP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where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the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climatological</a:t>
            </a:r>
            <a:r>
              <a:rPr lang="es-ES" sz="2200" b="1" dirty="0">
                <a:solidFill>
                  <a:srgbClr val="A40003"/>
                </a:solidFill>
                <a:latin typeface="Avenir Medium"/>
                <a:cs typeface="Avenir Medium"/>
              </a:rPr>
              <a:t> AMOC </a:t>
            </a: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is</a:t>
            </a:r>
            <a:r>
              <a:rPr lang="es-ES" sz="2200" b="1" dirty="0">
                <a:solidFill>
                  <a:srgbClr val="A40003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stronger</a:t>
            </a:r>
            <a:r>
              <a:rPr lang="es-ES" sz="2200" b="1" dirty="0">
                <a:solidFill>
                  <a:srgbClr val="A40003"/>
                </a:solidFill>
                <a:latin typeface="Avenir Medium"/>
                <a:cs typeface="Avenir Medium"/>
              </a:rPr>
              <a:t> and </a:t>
            </a: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deeper</a:t>
            </a:r>
            <a:endParaRPr lang="es-ES" sz="2200" b="1" dirty="0">
              <a:solidFill>
                <a:srgbClr val="A40003"/>
              </a:solidFill>
              <a:latin typeface="Avenir Medium"/>
              <a:cs typeface="Avenir Medium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54045" y="-86044"/>
            <a:ext cx="7637776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pPr eaLnBrk="1" hangingPunct="1"/>
            <a:r>
              <a:rPr lang="es-ES" sz="2800" dirty="0" smtClean="0">
                <a:latin typeface="Avenir Black" charset="0"/>
                <a:cs typeface="Avenir Black" charset="0"/>
              </a:rPr>
              <a:t>IV. </a:t>
            </a:r>
            <a:r>
              <a:rPr lang="es-ES" sz="2800" dirty="0" err="1">
                <a:latin typeface="Avenir Black" charset="0"/>
                <a:cs typeface="Avenir Black" charset="0"/>
              </a:rPr>
              <a:t>C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haracteristics</a:t>
            </a:r>
            <a:r>
              <a:rPr lang="es-ES" sz="2800" dirty="0" smtClean="0">
                <a:latin typeface="Avenir Black" charset="0"/>
                <a:cs typeface="Avenir Black" charset="0"/>
              </a:rPr>
              <a:t> of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the</a:t>
            </a:r>
            <a:r>
              <a:rPr lang="es-ES" sz="2800" dirty="0" smtClean="0">
                <a:latin typeface="Avenir Black" charset="0"/>
                <a:cs typeface="Avenir Black" charset="0"/>
              </a:rPr>
              <a:t> inter-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model</a:t>
            </a:r>
            <a:r>
              <a:rPr lang="es-ES" sz="2800" dirty="0" smtClean="0">
                <a:latin typeface="Avenir Black" charset="0"/>
                <a:cs typeface="Avenir Black" charset="0"/>
              </a:rPr>
              <a:t> spread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728" y="37943"/>
            <a:ext cx="1219200" cy="122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uadroTexto 1"/>
          <p:cNvSpPr txBox="1">
            <a:spLocks noChangeArrowheads="1"/>
          </p:cNvSpPr>
          <p:nvPr/>
        </p:nvSpPr>
        <p:spPr bwMode="auto">
          <a:xfrm>
            <a:off x="501490" y="1541108"/>
            <a:ext cx="3345938" cy="3241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600" dirty="0" err="1" smtClean="0">
                <a:latin typeface="Avenir Medium"/>
                <a:cs typeface="Avenir Medium"/>
              </a:rPr>
              <a:t>Climatological</a:t>
            </a:r>
            <a:r>
              <a:rPr lang="es-ES" sz="1600" dirty="0" smtClean="0">
                <a:latin typeface="Avenir Medium"/>
                <a:cs typeface="Avenir Medium"/>
              </a:rPr>
              <a:t> AMOC@45N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16" name="CuadroTexto 1"/>
          <p:cNvSpPr txBox="1">
            <a:spLocks noChangeArrowheads="1"/>
          </p:cNvSpPr>
          <p:nvPr/>
        </p:nvSpPr>
        <p:spPr bwMode="auto">
          <a:xfrm>
            <a:off x="4102755" y="1547589"/>
            <a:ext cx="3345938" cy="3241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600" dirty="0" err="1" smtClean="0">
                <a:latin typeface="Avenir Medium"/>
                <a:cs typeface="Avenir Medium"/>
              </a:rPr>
              <a:t>Climatological</a:t>
            </a:r>
            <a:r>
              <a:rPr lang="es-ES" sz="1600" dirty="0" smtClean="0">
                <a:latin typeface="Avenir Medium"/>
                <a:cs typeface="Avenir Medium"/>
              </a:rPr>
              <a:t> AMOC@26N</a:t>
            </a:r>
            <a:endParaRPr lang="es-ES" sz="1600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39367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agen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65" y="1259946"/>
            <a:ext cx="7024936" cy="5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ángulo 24"/>
          <p:cNvSpPr/>
          <p:nvPr/>
        </p:nvSpPr>
        <p:spPr>
          <a:xfrm>
            <a:off x="840052" y="923960"/>
            <a:ext cx="6300391" cy="251989"/>
          </a:xfrm>
          <a:prstGeom prst="rect">
            <a:avLst/>
          </a:prstGeom>
          <a:solidFill>
            <a:srgbClr val="FFFFFF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3798" name="CuadroTexto 9"/>
          <p:cNvSpPr txBox="1">
            <a:spLocks noChangeArrowheads="1"/>
          </p:cNvSpPr>
          <p:nvPr/>
        </p:nvSpPr>
        <p:spPr bwMode="auto">
          <a:xfrm>
            <a:off x="2096234" y="795948"/>
            <a:ext cx="5320342" cy="39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 b="1" dirty="0" err="1" smtClean="0">
                <a:latin typeface="Avenir Medium"/>
                <a:cs typeface="Avenir Medium"/>
              </a:rPr>
              <a:t>Correlations</a:t>
            </a:r>
            <a:r>
              <a:rPr lang="es-ES" sz="2000" b="1" dirty="0" smtClean="0">
                <a:latin typeface="Avenir Medium"/>
                <a:cs typeface="Avenir Medium"/>
              </a:rPr>
              <a:t> LSD</a:t>
            </a:r>
            <a:r>
              <a:rPr lang="es-ES" sz="2000" b="1" dirty="0">
                <a:latin typeface="Avenir Medium"/>
                <a:cs typeface="Avenir Medium"/>
              </a:rPr>
              <a:t>-PC1 vs </a:t>
            </a:r>
            <a:r>
              <a:rPr lang="es-ES" sz="2000" b="1" dirty="0" err="1">
                <a:latin typeface="Avenir Medium"/>
                <a:cs typeface="Avenir Medium"/>
              </a:rPr>
              <a:t>Boundary</a:t>
            </a:r>
            <a:r>
              <a:rPr lang="es-ES" sz="2000" b="1" dirty="0">
                <a:latin typeface="Avenir Medium"/>
                <a:cs typeface="Avenir Medium"/>
              </a:rPr>
              <a:t> </a:t>
            </a:r>
            <a:r>
              <a:rPr lang="es-ES" sz="2000" b="1" dirty="0" err="1">
                <a:latin typeface="Avenir Medium"/>
                <a:cs typeface="Avenir Medium"/>
              </a:rPr>
              <a:t>densities</a:t>
            </a:r>
            <a:endParaRPr lang="es-ES" sz="2000" b="1" dirty="0">
              <a:latin typeface="Avenir Medium"/>
              <a:cs typeface="Avenir Medium"/>
            </a:endParaRPr>
          </a:p>
        </p:txBody>
      </p:sp>
      <p:sp>
        <p:nvSpPr>
          <p:cNvPr id="33799" name="Rectángulo 28"/>
          <p:cNvSpPr>
            <a:spLocks noChangeArrowheads="1"/>
          </p:cNvSpPr>
          <p:nvPr/>
        </p:nvSpPr>
        <p:spPr bwMode="auto">
          <a:xfrm>
            <a:off x="279501" y="6516141"/>
            <a:ext cx="9424029" cy="77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Despite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having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EOFs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of LSD of similar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structure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, </a:t>
            </a:r>
            <a:r>
              <a:rPr lang="es-ES" sz="2200" b="1" dirty="0" smtClean="0">
                <a:solidFill>
                  <a:srgbClr val="A40003"/>
                </a:solidFill>
                <a:latin typeface="Avenir Medium"/>
                <a:cs typeface="Avenir Medium"/>
              </a:rPr>
              <a:t>GC2 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and</a:t>
            </a:r>
            <a:r>
              <a:rPr lang="es-ES" sz="2200" b="1" dirty="0" smtClean="0">
                <a:solidFill>
                  <a:srgbClr val="A40003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err="1" smtClean="0">
                <a:solidFill>
                  <a:srgbClr val="A40003"/>
                </a:solidFill>
                <a:latin typeface="Avenir Medium"/>
                <a:cs typeface="Avenir Medium"/>
              </a:rPr>
              <a:t>HiGEM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show </a:t>
            </a:r>
            <a:endParaRPr lang="es-ES" sz="2200" b="1" dirty="0">
              <a:solidFill>
                <a:srgbClr val="A40003"/>
              </a:solidFill>
              <a:latin typeface="Avenir Book"/>
              <a:cs typeface="Avenir Book"/>
            </a:endParaRPr>
          </a:p>
          <a:p>
            <a:pPr algn="ctr">
              <a:lnSpc>
                <a:spcPct val="100000"/>
              </a:lnSpc>
            </a:pP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different</a:t>
            </a:r>
            <a:r>
              <a:rPr lang="es-ES" sz="2200" b="1" dirty="0">
                <a:solidFill>
                  <a:srgbClr val="A40003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connection</a:t>
            </a:r>
            <a:r>
              <a:rPr lang="es-ES" sz="2200" b="1" dirty="0">
                <a:solidFill>
                  <a:srgbClr val="A40003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between</a:t>
            </a:r>
            <a:r>
              <a:rPr lang="es-ES" sz="2200" b="1" dirty="0">
                <a:solidFill>
                  <a:srgbClr val="A40003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LSDs</a:t>
            </a:r>
            <a:r>
              <a:rPr lang="es-ES" sz="2200" b="1" dirty="0">
                <a:solidFill>
                  <a:srgbClr val="A40003"/>
                </a:solidFill>
                <a:latin typeface="Avenir Medium"/>
                <a:cs typeface="Avenir Medium"/>
              </a:rPr>
              <a:t> and </a:t>
            </a: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boundary</a:t>
            </a:r>
            <a:r>
              <a:rPr lang="es-ES" sz="2200" b="1" dirty="0">
                <a:solidFill>
                  <a:srgbClr val="A40003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densities</a:t>
            </a:r>
            <a:r>
              <a:rPr lang="es-ES" sz="2200" b="1" dirty="0">
                <a:solidFill>
                  <a:srgbClr val="A40003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downstream</a:t>
            </a:r>
            <a:endParaRPr lang="es-ES" sz="2200" b="1" dirty="0">
              <a:solidFill>
                <a:srgbClr val="A40003"/>
              </a:solidFill>
              <a:latin typeface="Avenir Medium"/>
              <a:cs typeface="Avenir Medium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54045" y="-86044"/>
            <a:ext cx="7637776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pPr eaLnBrk="1" hangingPunct="1"/>
            <a:r>
              <a:rPr lang="es-ES" sz="2800" dirty="0" smtClean="0">
                <a:latin typeface="Avenir Black" charset="0"/>
                <a:cs typeface="Avenir Black" charset="0"/>
              </a:rPr>
              <a:t>IV.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C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haracteristics</a:t>
            </a:r>
            <a:r>
              <a:rPr lang="es-ES" sz="2800" dirty="0" smtClean="0">
                <a:latin typeface="Avenir Black" charset="0"/>
                <a:cs typeface="Avenir Black" charset="0"/>
              </a:rPr>
              <a:t> of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the</a:t>
            </a:r>
            <a:r>
              <a:rPr lang="es-ES" sz="2800" dirty="0" smtClean="0">
                <a:latin typeface="Avenir Black" charset="0"/>
                <a:cs typeface="Avenir Black" charset="0"/>
              </a:rPr>
              <a:t> inter-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model</a:t>
            </a:r>
            <a:r>
              <a:rPr lang="es-ES" sz="2800" dirty="0" smtClean="0">
                <a:latin typeface="Avenir Black" charset="0"/>
                <a:cs typeface="Avenir Black" charset="0"/>
              </a:rPr>
              <a:t> spread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728" y="37943"/>
            <a:ext cx="1219200" cy="122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uadroTexto 1"/>
          <p:cNvSpPr txBox="1">
            <a:spLocks noChangeArrowheads="1"/>
          </p:cNvSpPr>
          <p:nvPr/>
        </p:nvSpPr>
        <p:spPr bwMode="auto">
          <a:xfrm>
            <a:off x="1727944" y="1251618"/>
            <a:ext cx="1051361" cy="3241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600" dirty="0" smtClean="0">
                <a:latin typeface="Avenir Medium"/>
                <a:cs typeface="Avenir Medium"/>
              </a:rPr>
              <a:t>GC2 57N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13" name="CuadroTexto 1"/>
          <p:cNvSpPr txBox="1">
            <a:spLocks noChangeArrowheads="1"/>
          </p:cNvSpPr>
          <p:nvPr/>
        </p:nvSpPr>
        <p:spPr bwMode="auto">
          <a:xfrm>
            <a:off x="3960192" y="1251618"/>
            <a:ext cx="1051361" cy="3241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600" dirty="0" smtClean="0">
                <a:latin typeface="Avenir Medium"/>
                <a:cs typeface="Avenir Medium"/>
              </a:rPr>
              <a:t>GC2 45N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14" name="CuadroTexto 1"/>
          <p:cNvSpPr txBox="1">
            <a:spLocks noChangeArrowheads="1"/>
          </p:cNvSpPr>
          <p:nvPr/>
        </p:nvSpPr>
        <p:spPr bwMode="auto">
          <a:xfrm>
            <a:off x="6077183" y="1251618"/>
            <a:ext cx="1051361" cy="3241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600" dirty="0" smtClean="0">
                <a:latin typeface="Avenir Medium"/>
                <a:cs typeface="Avenir Medium"/>
              </a:rPr>
              <a:t>GC2 35N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15" name="CuadroTexto 1"/>
          <p:cNvSpPr txBox="1">
            <a:spLocks noChangeArrowheads="1"/>
          </p:cNvSpPr>
          <p:nvPr/>
        </p:nvSpPr>
        <p:spPr bwMode="auto">
          <a:xfrm>
            <a:off x="1672946" y="3534805"/>
            <a:ext cx="1305375" cy="2947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600" dirty="0" err="1" smtClean="0">
                <a:latin typeface="Avenir Medium"/>
                <a:cs typeface="Avenir Medium"/>
              </a:rPr>
              <a:t>HiGEM</a:t>
            </a:r>
            <a:r>
              <a:rPr lang="es-ES" sz="1600" dirty="0" smtClean="0">
                <a:latin typeface="Avenir Medium"/>
                <a:cs typeface="Avenir Medium"/>
              </a:rPr>
              <a:t> 57N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16" name="CuadroTexto 1"/>
          <p:cNvSpPr txBox="1">
            <a:spLocks noChangeArrowheads="1"/>
          </p:cNvSpPr>
          <p:nvPr/>
        </p:nvSpPr>
        <p:spPr bwMode="auto">
          <a:xfrm>
            <a:off x="3888184" y="3544301"/>
            <a:ext cx="1305376" cy="2214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600" dirty="0" err="1" smtClean="0">
                <a:latin typeface="Avenir Medium"/>
                <a:cs typeface="Avenir Medium"/>
              </a:rPr>
              <a:t>HiGEM</a:t>
            </a:r>
            <a:r>
              <a:rPr lang="es-ES" sz="1600" dirty="0" smtClean="0">
                <a:latin typeface="Avenir Medium"/>
                <a:cs typeface="Avenir Medium"/>
              </a:rPr>
              <a:t> 45N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17" name="CuadroTexto 1"/>
          <p:cNvSpPr txBox="1">
            <a:spLocks noChangeArrowheads="1"/>
          </p:cNvSpPr>
          <p:nvPr/>
        </p:nvSpPr>
        <p:spPr bwMode="auto">
          <a:xfrm>
            <a:off x="6022185" y="3520025"/>
            <a:ext cx="1305375" cy="2679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600" dirty="0" err="1" smtClean="0">
                <a:latin typeface="Avenir Medium"/>
                <a:cs typeface="Avenir Medium"/>
              </a:rPr>
              <a:t>HiGEM</a:t>
            </a:r>
            <a:r>
              <a:rPr lang="es-ES" sz="1600" dirty="0" smtClean="0">
                <a:latin typeface="Avenir Medium"/>
                <a:cs typeface="Avenir Medium"/>
              </a:rPr>
              <a:t> 35N</a:t>
            </a:r>
            <a:endParaRPr lang="es-ES" sz="1600" dirty="0">
              <a:latin typeface="Avenir Medium"/>
              <a:cs typeface="Avenir Medium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/>
          <a:srcRect l="68373" t="7460"/>
          <a:stretch/>
        </p:blipFill>
        <p:spPr>
          <a:xfrm>
            <a:off x="8189172" y="2163688"/>
            <a:ext cx="1747684" cy="1904181"/>
          </a:xfrm>
          <a:prstGeom prst="rect">
            <a:avLst/>
          </a:prstGeom>
        </p:spPr>
      </p:pic>
      <p:sp>
        <p:nvSpPr>
          <p:cNvPr id="19" name="CuadroTexto 1"/>
          <p:cNvSpPr txBox="1">
            <a:spLocks noChangeArrowheads="1"/>
          </p:cNvSpPr>
          <p:nvPr/>
        </p:nvSpPr>
        <p:spPr bwMode="auto">
          <a:xfrm>
            <a:off x="8652307" y="1763613"/>
            <a:ext cx="1028171" cy="3241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600" dirty="0" smtClean="0">
                <a:latin typeface="Avenir Medium"/>
                <a:cs typeface="Avenir Medium"/>
              </a:rPr>
              <a:t>EOF LSD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2" name="Rectángulo 1"/>
          <p:cNvSpPr/>
          <p:nvPr/>
        </p:nvSpPr>
        <p:spPr bwMode="auto">
          <a:xfrm>
            <a:off x="1583928" y="1763613"/>
            <a:ext cx="6336704" cy="461726"/>
          </a:xfrm>
          <a:prstGeom prst="rect">
            <a:avLst/>
          </a:prstGeom>
          <a:noFill/>
          <a:ln w="38100" cap="flat" cmpd="sng" algn="ctr">
            <a:solidFill>
              <a:srgbClr val="23FE0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1" name="Rectángulo 20"/>
          <p:cNvSpPr/>
          <p:nvPr/>
        </p:nvSpPr>
        <p:spPr bwMode="auto">
          <a:xfrm>
            <a:off x="1598039" y="4211885"/>
            <a:ext cx="6336704" cy="648072"/>
          </a:xfrm>
          <a:prstGeom prst="rect">
            <a:avLst/>
          </a:prstGeom>
          <a:noFill/>
          <a:ln w="38100" cap="flat" cmpd="sng" algn="ctr">
            <a:solidFill>
              <a:srgbClr val="23FE0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403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agen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5644"/>
            <a:ext cx="9996620" cy="324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CuadroTexto 9"/>
          <p:cNvSpPr txBox="1">
            <a:spLocks noChangeArrowheads="1"/>
          </p:cNvSpPr>
          <p:nvPr/>
        </p:nvSpPr>
        <p:spPr bwMode="auto">
          <a:xfrm>
            <a:off x="442756" y="1402617"/>
            <a:ext cx="8053940" cy="7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b="1" dirty="0" err="1">
                <a:solidFill>
                  <a:srgbClr val="1793D4"/>
                </a:solidFill>
                <a:latin typeface="Avenir Medium"/>
                <a:cs typeface="Avenir Medium"/>
              </a:rPr>
              <a:t>These</a:t>
            </a:r>
            <a:r>
              <a:rPr lang="es-ES" b="1" dirty="0">
                <a:solidFill>
                  <a:srgbClr val="1793D4"/>
                </a:solidFill>
                <a:latin typeface="Avenir Medium"/>
                <a:cs typeface="Avenir Medium"/>
              </a:rPr>
              <a:t> </a:t>
            </a:r>
            <a:r>
              <a:rPr lang="es-ES" b="1" dirty="0" err="1">
                <a:solidFill>
                  <a:srgbClr val="1793D4"/>
                </a:solidFill>
                <a:latin typeface="Avenir Medium"/>
                <a:cs typeface="Avenir Medium"/>
              </a:rPr>
              <a:t>differences</a:t>
            </a:r>
            <a:r>
              <a:rPr lang="es-ES" b="1" dirty="0">
                <a:solidFill>
                  <a:srgbClr val="1793D4"/>
                </a:solidFill>
                <a:latin typeface="Avenir Medium"/>
                <a:cs typeface="Avenir Medium"/>
              </a:rPr>
              <a:t> can </a:t>
            </a:r>
            <a:r>
              <a:rPr lang="es-ES" b="1" dirty="0" err="1">
                <a:solidFill>
                  <a:srgbClr val="1793D4"/>
                </a:solidFill>
                <a:latin typeface="Avenir Medium"/>
                <a:cs typeface="Avenir Medium"/>
              </a:rPr>
              <a:t>actually</a:t>
            </a:r>
            <a:r>
              <a:rPr lang="es-ES" b="1" dirty="0">
                <a:solidFill>
                  <a:srgbClr val="1793D4"/>
                </a:solidFill>
                <a:latin typeface="Avenir Medium"/>
                <a:cs typeface="Avenir Medium"/>
              </a:rPr>
              <a:t> </a:t>
            </a:r>
            <a:r>
              <a:rPr lang="es-ES" b="1" dirty="0" err="1">
                <a:solidFill>
                  <a:srgbClr val="1793D4"/>
                </a:solidFill>
                <a:latin typeface="Avenir Medium"/>
                <a:cs typeface="Avenir Medium"/>
              </a:rPr>
              <a:t>explain</a:t>
            </a:r>
            <a:r>
              <a:rPr lang="es-ES" b="1" dirty="0">
                <a:solidFill>
                  <a:srgbClr val="1793D4"/>
                </a:solidFill>
                <a:latin typeface="Avenir Medium"/>
                <a:cs typeface="Avenir Medium"/>
              </a:rPr>
              <a:t> </a:t>
            </a:r>
            <a:r>
              <a:rPr lang="es-ES" b="1" dirty="0" err="1">
                <a:solidFill>
                  <a:srgbClr val="1793D4"/>
                </a:solidFill>
                <a:latin typeface="Avenir Medium"/>
                <a:cs typeface="Avenir Medium"/>
              </a:rPr>
              <a:t>part</a:t>
            </a:r>
            <a:r>
              <a:rPr lang="es-ES" b="1" dirty="0">
                <a:solidFill>
                  <a:srgbClr val="1793D4"/>
                </a:solidFill>
                <a:latin typeface="Avenir Medium"/>
                <a:cs typeface="Avenir Medium"/>
              </a:rPr>
              <a:t> of </a:t>
            </a:r>
            <a:r>
              <a:rPr lang="es-ES" b="1" dirty="0" err="1">
                <a:solidFill>
                  <a:srgbClr val="1793D4"/>
                </a:solidFill>
                <a:latin typeface="Avenir Medium"/>
                <a:cs typeface="Avenir Medium"/>
              </a:rPr>
              <a:t>the</a:t>
            </a:r>
            <a:r>
              <a:rPr lang="es-ES" b="1" dirty="0">
                <a:solidFill>
                  <a:srgbClr val="1793D4"/>
                </a:solidFill>
                <a:latin typeface="Avenir Medium"/>
                <a:cs typeface="Avenir Medium"/>
              </a:rPr>
              <a:t> spread </a:t>
            </a:r>
          </a:p>
          <a:p>
            <a:pPr algn="ctr" eaLnBrk="1" hangingPunct="1"/>
            <a:r>
              <a:rPr lang="es-ES" b="1" dirty="0">
                <a:solidFill>
                  <a:srgbClr val="1793D4"/>
                </a:solidFill>
                <a:latin typeface="Avenir Medium"/>
                <a:cs typeface="Avenir Medium"/>
              </a:rPr>
              <a:t>in </a:t>
            </a:r>
            <a:r>
              <a:rPr lang="es-ES" b="1" dirty="0" err="1">
                <a:solidFill>
                  <a:srgbClr val="1793D4"/>
                </a:solidFill>
                <a:latin typeface="Avenir Medium"/>
                <a:cs typeface="Avenir Medium"/>
              </a:rPr>
              <a:t>the</a:t>
            </a:r>
            <a:r>
              <a:rPr lang="es-ES" b="1" dirty="0">
                <a:solidFill>
                  <a:srgbClr val="1793D4"/>
                </a:solidFill>
                <a:latin typeface="Avenir Medium"/>
                <a:cs typeface="Avenir Medium"/>
              </a:rPr>
              <a:t> LSD  - AMOC26°N </a:t>
            </a:r>
            <a:r>
              <a:rPr lang="es-ES" b="1" dirty="0" err="1">
                <a:solidFill>
                  <a:srgbClr val="1793D4"/>
                </a:solidFill>
                <a:latin typeface="Avenir Medium"/>
                <a:cs typeface="Avenir Medium"/>
              </a:rPr>
              <a:t>relationships</a:t>
            </a:r>
            <a:r>
              <a:rPr lang="es-ES" b="1" dirty="0">
                <a:solidFill>
                  <a:srgbClr val="1793D4"/>
                </a:solidFill>
                <a:latin typeface="Avenir Medium"/>
                <a:cs typeface="Avenir Medium"/>
              </a:rPr>
              <a:t> </a:t>
            </a:r>
          </a:p>
        </p:txBody>
      </p:sp>
      <p:sp>
        <p:nvSpPr>
          <p:cNvPr id="35847" name="Rectángulo 28"/>
          <p:cNvSpPr>
            <a:spLocks noChangeArrowheads="1"/>
          </p:cNvSpPr>
          <p:nvPr/>
        </p:nvSpPr>
        <p:spPr bwMode="auto">
          <a:xfrm>
            <a:off x="191873" y="6212750"/>
            <a:ext cx="8988092" cy="77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Models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with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the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strongest</a:t>
            </a:r>
            <a:r>
              <a:rPr lang="es-ES" sz="2200" b="1" dirty="0">
                <a:solidFill>
                  <a:srgbClr val="A40003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smtClean="0">
                <a:solidFill>
                  <a:srgbClr val="A40003"/>
                </a:solidFill>
                <a:latin typeface="Avenir Medium"/>
                <a:cs typeface="Avenir Medium"/>
              </a:rPr>
              <a:t>LSD-AMOC@26N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connection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tend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to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show </a:t>
            </a:r>
          </a:p>
          <a:p>
            <a:pPr algn="ctr">
              <a:lnSpc>
                <a:spcPct val="100000"/>
              </a:lnSpc>
            </a:pP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deeper</a:t>
            </a:r>
            <a:r>
              <a:rPr lang="es-ES" sz="2200" b="1" dirty="0">
                <a:solidFill>
                  <a:srgbClr val="A40003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boundary</a:t>
            </a:r>
            <a:r>
              <a:rPr lang="es-ES" sz="2200" b="1" dirty="0">
                <a:solidFill>
                  <a:srgbClr val="A40003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err="1" smtClean="0">
                <a:solidFill>
                  <a:srgbClr val="A40003"/>
                </a:solidFill>
                <a:latin typeface="Avenir Medium"/>
                <a:cs typeface="Avenir Medium"/>
              </a:rPr>
              <a:t>densities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propagating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across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all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latitudes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54045" y="-86044"/>
            <a:ext cx="7637776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pPr eaLnBrk="1" hangingPunct="1"/>
            <a:r>
              <a:rPr lang="es-ES" sz="2800" dirty="0" smtClean="0">
                <a:latin typeface="Avenir Black" charset="0"/>
                <a:cs typeface="Avenir Black" charset="0"/>
              </a:rPr>
              <a:t>IV.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C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haracteristics</a:t>
            </a:r>
            <a:r>
              <a:rPr lang="es-ES" sz="2800" dirty="0" smtClean="0">
                <a:latin typeface="Avenir Black" charset="0"/>
                <a:cs typeface="Avenir Black" charset="0"/>
              </a:rPr>
              <a:t> of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the</a:t>
            </a:r>
            <a:r>
              <a:rPr lang="es-ES" sz="2800" dirty="0" smtClean="0">
                <a:latin typeface="Avenir Black" charset="0"/>
                <a:cs typeface="Avenir Black" charset="0"/>
              </a:rPr>
              <a:t> inter-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model</a:t>
            </a:r>
            <a:r>
              <a:rPr lang="es-ES" sz="2800" dirty="0" smtClean="0">
                <a:latin typeface="Avenir Black" charset="0"/>
                <a:cs typeface="Avenir Black" charset="0"/>
              </a:rPr>
              <a:t> spread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728" y="37943"/>
            <a:ext cx="1219200" cy="122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uadroTexto 1"/>
          <p:cNvSpPr txBox="1">
            <a:spLocks noChangeArrowheads="1"/>
          </p:cNvSpPr>
          <p:nvPr/>
        </p:nvSpPr>
        <p:spPr bwMode="auto">
          <a:xfrm>
            <a:off x="389016" y="2339677"/>
            <a:ext cx="7675632" cy="3241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600" dirty="0" smtClean="0">
                <a:latin typeface="Avenir Medium"/>
                <a:cs typeface="Avenir Medium"/>
              </a:rPr>
              <a:t>LSD-AMOC@26N </a:t>
            </a:r>
            <a:r>
              <a:rPr lang="es-ES" sz="1600" dirty="0" err="1" smtClean="0">
                <a:latin typeface="Avenir Medium"/>
                <a:cs typeface="Avenir Medium"/>
              </a:rPr>
              <a:t>correlation</a:t>
            </a:r>
            <a:r>
              <a:rPr lang="es-ES" sz="1600" dirty="0" smtClean="0">
                <a:latin typeface="Avenir Medium"/>
                <a:cs typeface="Avenir Medium"/>
              </a:rPr>
              <a:t> vs </a:t>
            </a:r>
            <a:r>
              <a:rPr lang="es-ES" sz="1600" dirty="0" err="1" smtClean="0">
                <a:latin typeface="Avenir Medium"/>
                <a:cs typeface="Avenir Medium"/>
              </a:rPr>
              <a:t>depth</a:t>
            </a:r>
            <a:r>
              <a:rPr lang="es-ES" sz="1600" dirty="0" smtClean="0">
                <a:latin typeface="Avenir Medium"/>
                <a:cs typeface="Avenir Medium"/>
              </a:rPr>
              <a:t> of </a:t>
            </a:r>
            <a:r>
              <a:rPr lang="es-ES" sz="1600" dirty="0" err="1" smtClean="0">
                <a:latin typeface="Avenir Medium"/>
                <a:cs typeface="Avenir Medium"/>
              </a:rPr>
              <a:t>maximum</a:t>
            </a:r>
            <a:r>
              <a:rPr lang="es-ES" sz="1600" dirty="0" smtClean="0">
                <a:latin typeface="Avenir Medium"/>
                <a:cs typeface="Avenir Medium"/>
              </a:rPr>
              <a:t> </a:t>
            </a:r>
            <a:r>
              <a:rPr lang="es-ES" sz="1600" dirty="0" err="1" smtClean="0">
                <a:latin typeface="Avenir Medium"/>
                <a:cs typeface="Avenir Medium"/>
              </a:rPr>
              <a:t>correlation</a:t>
            </a:r>
            <a:r>
              <a:rPr lang="es-ES" sz="1600" dirty="0" smtClean="0">
                <a:latin typeface="Avenir Medium"/>
                <a:cs typeface="Avenir Medium"/>
              </a:rPr>
              <a:t> LSD-WBD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13" name="CuadroTexto 1"/>
          <p:cNvSpPr txBox="1">
            <a:spLocks noChangeArrowheads="1"/>
          </p:cNvSpPr>
          <p:nvPr/>
        </p:nvSpPr>
        <p:spPr bwMode="auto">
          <a:xfrm>
            <a:off x="2141231" y="2771725"/>
            <a:ext cx="594825" cy="3241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600" dirty="0" smtClean="0">
                <a:latin typeface="Avenir Black"/>
                <a:cs typeface="Avenir Black"/>
              </a:rPr>
              <a:t>57N</a:t>
            </a:r>
            <a:endParaRPr lang="es-ES" sz="1600" dirty="0">
              <a:latin typeface="Avenir Black"/>
              <a:cs typeface="Avenir Black"/>
            </a:endParaRPr>
          </a:p>
        </p:txBody>
      </p:sp>
      <p:sp>
        <p:nvSpPr>
          <p:cNvPr id="15" name="CuadroTexto 1"/>
          <p:cNvSpPr txBox="1">
            <a:spLocks noChangeArrowheads="1"/>
          </p:cNvSpPr>
          <p:nvPr/>
        </p:nvSpPr>
        <p:spPr bwMode="auto">
          <a:xfrm>
            <a:off x="4752280" y="2771725"/>
            <a:ext cx="594825" cy="3241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600" dirty="0" smtClean="0">
                <a:latin typeface="Avenir Black"/>
                <a:cs typeface="Avenir Black"/>
              </a:rPr>
              <a:t>45N</a:t>
            </a:r>
            <a:endParaRPr lang="es-ES" sz="1600" dirty="0">
              <a:latin typeface="Avenir Black"/>
              <a:cs typeface="Avenir Black"/>
            </a:endParaRPr>
          </a:p>
        </p:txBody>
      </p:sp>
      <p:sp>
        <p:nvSpPr>
          <p:cNvPr id="16" name="CuadroTexto 1"/>
          <p:cNvSpPr txBox="1">
            <a:spLocks noChangeArrowheads="1"/>
          </p:cNvSpPr>
          <p:nvPr/>
        </p:nvSpPr>
        <p:spPr bwMode="auto">
          <a:xfrm>
            <a:off x="7416576" y="2771725"/>
            <a:ext cx="594825" cy="3241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600" dirty="0" smtClean="0">
                <a:latin typeface="Avenir Black"/>
                <a:cs typeface="Avenir Black"/>
              </a:rPr>
              <a:t>35N</a:t>
            </a:r>
            <a:endParaRPr lang="es-ES" sz="16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864824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/>
          <p:cNvSpPr txBox="1"/>
          <p:nvPr/>
        </p:nvSpPr>
        <p:spPr>
          <a:xfrm>
            <a:off x="554045" y="-86044"/>
            <a:ext cx="4564878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pPr eaLnBrk="1" hangingPunct="1"/>
            <a:r>
              <a:rPr lang="es-ES" sz="2800" dirty="0">
                <a:latin typeface="Avenir Black" charset="0"/>
                <a:cs typeface="Avenir Black" charset="0"/>
              </a:rPr>
              <a:t>I. </a:t>
            </a:r>
            <a:r>
              <a:rPr lang="es-ES" sz="2800" dirty="0" err="1">
                <a:latin typeface="Avenir Black" charset="0"/>
                <a:cs typeface="Avenir Black" charset="0"/>
              </a:rPr>
              <a:t>Context</a:t>
            </a:r>
            <a:r>
              <a:rPr lang="es-ES" sz="2800" dirty="0">
                <a:latin typeface="Avenir Black" charset="0"/>
                <a:cs typeface="Avenir Black" charset="0"/>
              </a:rPr>
              <a:t> </a:t>
            </a:r>
            <a:r>
              <a:rPr lang="es-E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venir Black" charset="0"/>
                <a:cs typeface="Avenir Black" charset="0"/>
              </a:rPr>
              <a:t>and </a:t>
            </a:r>
            <a:r>
              <a:rPr lang="es-ES" sz="2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venir Black" charset="0"/>
                <a:cs typeface="Avenir Black" charset="0"/>
              </a:rPr>
              <a:t>Motivation</a:t>
            </a:r>
            <a:endParaRPr lang="es-ES" sz="2800" dirty="0">
              <a:solidFill>
                <a:schemeClr val="bg2">
                  <a:lumMod val="60000"/>
                  <a:lumOff val="40000"/>
                </a:schemeClr>
              </a:solidFill>
              <a:latin typeface="Avenir Black" charset="0"/>
              <a:cs typeface="Avenir Black" charset="0"/>
            </a:endParaRPr>
          </a:p>
        </p:txBody>
      </p:sp>
      <p:sp>
        <p:nvSpPr>
          <p:cNvPr id="24" name="CuadroTexto 35"/>
          <p:cNvSpPr txBox="1">
            <a:spLocks noChangeArrowheads="1"/>
          </p:cNvSpPr>
          <p:nvPr/>
        </p:nvSpPr>
        <p:spPr bwMode="auto">
          <a:xfrm>
            <a:off x="345766" y="1961902"/>
            <a:ext cx="1915909" cy="28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300" b="1" dirty="0">
                <a:latin typeface="Avenir Medium"/>
                <a:cs typeface="Avenir Medium"/>
              </a:rPr>
              <a:t>SST </a:t>
            </a:r>
            <a:r>
              <a:rPr lang="es-ES" sz="1300" b="1" dirty="0" err="1">
                <a:latin typeface="Avenir Medium"/>
                <a:cs typeface="Avenir Medium"/>
              </a:rPr>
              <a:t>trends</a:t>
            </a:r>
            <a:r>
              <a:rPr lang="es-ES" sz="1300" b="1" dirty="0">
                <a:latin typeface="Avenir Medium"/>
                <a:cs typeface="Avenir Medium"/>
              </a:rPr>
              <a:t> (2005-2014)</a:t>
            </a:r>
          </a:p>
        </p:txBody>
      </p:sp>
      <p:sp>
        <p:nvSpPr>
          <p:cNvPr id="25" name="CuadroTexto 36"/>
          <p:cNvSpPr txBox="1">
            <a:spLocks noChangeArrowheads="1"/>
          </p:cNvSpPr>
          <p:nvPr/>
        </p:nvSpPr>
        <p:spPr bwMode="auto">
          <a:xfrm>
            <a:off x="2274333" y="1961902"/>
            <a:ext cx="2005677" cy="28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300" b="1" dirty="0">
                <a:latin typeface="Avenir Medium"/>
                <a:cs typeface="Avenir Medium"/>
              </a:rPr>
              <a:t>T700 </a:t>
            </a:r>
            <a:r>
              <a:rPr lang="es-ES" sz="1300" b="1" dirty="0" err="1">
                <a:latin typeface="Avenir Medium"/>
                <a:cs typeface="Avenir Medium"/>
              </a:rPr>
              <a:t>trends</a:t>
            </a:r>
            <a:r>
              <a:rPr lang="es-ES" sz="1300" b="1" dirty="0">
                <a:latin typeface="Avenir Medium"/>
                <a:cs typeface="Avenir Medium"/>
              </a:rPr>
              <a:t> (2005-2014)</a:t>
            </a:r>
          </a:p>
        </p:txBody>
      </p:sp>
      <p:pic>
        <p:nvPicPr>
          <p:cNvPr id="27" name="Imagen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5" b="52602"/>
          <a:stretch>
            <a:fillRect/>
          </a:stretch>
        </p:blipFill>
        <p:spPr bwMode="auto">
          <a:xfrm>
            <a:off x="287784" y="2249934"/>
            <a:ext cx="4093364" cy="181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ángulo 27"/>
          <p:cNvSpPr/>
          <p:nvPr/>
        </p:nvSpPr>
        <p:spPr bwMode="auto">
          <a:xfrm>
            <a:off x="3145112" y="2482694"/>
            <a:ext cx="618017" cy="463514"/>
          </a:xfrm>
          <a:prstGeom prst="rect">
            <a:avLst/>
          </a:prstGeom>
          <a:noFill/>
          <a:ln w="38100" cmpd="sng">
            <a:solidFill>
              <a:srgbClr val="1793D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9" name="Rectángulo 28"/>
          <p:cNvSpPr/>
          <p:nvPr/>
        </p:nvSpPr>
        <p:spPr bwMode="auto">
          <a:xfrm>
            <a:off x="1136555" y="2482694"/>
            <a:ext cx="618017" cy="463514"/>
          </a:xfrm>
          <a:prstGeom prst="rect">
            <a:avLst/>
          </a:prstGeom>
          <a:noFill/>
          <a:ln w="38100" cmpd="sng">
            <a:solidFill>
              <a:srgbClr val="1793D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0" name="CuadroTexto 39"/>
          <p:cNvSpPr txBox="1">
            <a:spLocks noChangeArrowheads="1"/>
          </p:cNvSpPr>
          <p:nvPr/>
        </p:nvSpPr>
        <p:spPr bwMode="auto">
          <a:xfrm>
            <a:off x="1165991" y="5018083"/>
            <a:ext cx="2359099" cy="3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500" b="1" dirty="0">
                <a:latin typeface="Avenir Medium"/>
                <a:cs typeface="Avenir Medium"/>
              </a:rPr>
              <a:t>T700 </a:t>
            </a:r>
            <a:r>
              <a:rPr lang="es-ES" sz="1500" b="1" dirty="0" smtClean="0">
                <a:latin typeface="Avenir Medium"/>
                <a:cs typeface="Avenir Medium"/>
              </a:rPr>
              <a:t>[ </a:t>
            </a:r>
            <a:r>
              <a:rPr lang="es-ES" sz="1500" b="1" dirty="0" smtClean="0">
                <a:solidFill>
                  <a:srgbClr val="1793D4"/>
                </a:solidFill>
                <a:latin typeface="Avenir Medium"/>
                <a:cs typeface="Avenir Medium"/>
              </a:rPr>
              <a:t>50</a:t>
            </a:r>
            <a:r>
              <a:rPr lang="es-ES" sz="1500" b="1" dirty="0">
                <a:solidFill>
                  <a:srgbClr val="1793D4"/>
                </a:solidFill>
                <a:latin typeface="Avenir Medium"/>
                <a:cs typeface="Avenir Medium"/>
              </a:rPr>
              <a:t>-</a:t>
            </a:r>
            <a:r>
              <a:rPr lang="es-ES" sz="1500" b="1" dirty="0" smtClean="0">
                <a:solidFill>
                  <a:srgbClr val="1793D4"/>
                </a:solidFill>
                <a:latin typeface="Avenir Medium"/>
                <a:cs typeface="Avenir Medium"/>
              </a:rPr>
              <a:t>10W ; 35</a:t>
            </a:r>
            <a:r>
              <a:rPr lang="es-ES" sz="1500" b="1" dirty="0">
                <a:solidFill>
                  <a:srgbClr val="1793D4"/>
                </a:solidFill>
                <a:latin typeface="Avenir Medium"/>
                <a:cs typeface="Avenir Medium"/>
              </a:rPr>
              <a:t>-</a:t>
            </a:r>
            <a:r>
              <a:rPr lang="es-ES" sz="1500" b="1" dirty="0" smtClean="0">
                <a:solidFill>
                  <a:srgbClr val="1793D4"/>
                </a:solidFill>
                <a:latin typeface="Avenir Medium"/>
                <a:cs typeface="Avenir Medium"/>
              </a:rPr>
              <a:t>65N </a:t>
            </a:r>
            <a:r>
              <a:rPr lang="es-ES" sz="1500" b="1" dirty="0" smtClean="0">
                <a:latin typeface="Avenir Medium"/>
                <a:cs typeface="Avenir Medium"/>
              </a:rPr>
              <a:t>]</a:t>
            </a:r>
            <a:endParaRPr lang="es-ES" sz="1500" b="1" dirty="0">
              <a:latin typeface="Avenir Medium"/>
              <a:cs typeface="Avenir Medium"/>
            </a:endParaRPr>
          </a:p>
        </p:txBody>
      </p:sp>
      <p:pic>
        <p:nvPicPr>
          <p:cNvPr id="31" name="Imagen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22"/>
          <a:stretch>
            <a:fillRect/>
          </a:stretch>
        </p:blipFill>
        <p:spPr bwMode="auto">
          <a:xfrm>
            <a:off x="151691" y="5309868"/>
            <a:ext cx="4312557" cy="221438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>
            <a:spLocks noChangeArrowheads="1"/>
          </p:cNvSpPr>
          <p:nvPr/>
        </p:nvSpPr>
        <p:spPr bwMode="auto">
          <a:xfrm>
            <a:off x="540022" y="1525473"/>
            <a:ext cx="3132138" cy="3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6600"/>
                </a:solidFill>
                <a:latin typeface="Avenir Book" charset="0"/>
                <a:cs typeface="Avenir Book" charset="0"/>
              </a:rPr>
              <a:t>Robson et al (2016)</a:t>
            </a:r>
          </a:p>
        </p:txBody>
      </p:sp>
      <p:sp>
        <p:nvSpPr>
          <p:cNvPr id="33" name="CuadroTexto 8"/>
          <p:cNvSpPr txBox="1">
            <a:spLocks noChangeArrowheads="1"/>
          </p:cNvSpPr>
          <p:nvPr/>
        </p:nvSpPr>
        <p:spPr bwMode="auto">
          <a:xfrm>
            <a:off x="295225" y="4151422"/>
            <a:ext cx="4097015" cy="82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A Labrador Sea </a:t>
            </a:r>
            <a:r>
              <a:rPr lang="es-ES" sz="1700" dirty="0" err="1">
                <a:solidFill>
                  <a:srgbClr val="800000"/>
                </a:solidFill>
                <a:latin typeface="Avenir Book" charset="0"/>
                <a:cs typeface="Avenir Book" charset="0"/>
              </a:rPr>
              <a:t>density</a:t>
            </a:r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 (LSD) decline</a:t>
            </a:r>
          </a:p>
          <a:p>
            <a:pPr algn="ctr" eaLnBrk="1" hangingPunct="1"/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preceded </a:t>
            </a:r>
            <a:r>
              <a:rPr lang="es-ES" sz="1700" dirty="0" err="1">
                <a:solidFill>
                  <a:srgbClr val="800000"/>
                </a:solidFill>
                <a:latin typeface="Avenir Book" charset="0"/>
                <a:cs typeface="Avenir Book" charset="0"/>
              </a:rPr>
              <a:t>the</a:t>
            </a:r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 </a:t>
            </a:r>
            <a:r>
              <a:rPr lang="es-ES" sz="1700" dirty="0" err="1">
                <a:solidFill>
                  <a:srgbClr val="800000"/>
                </a:solidFill>
                <a:latin typeface="Avenir Book" charset="0"/>
                <a:cs typeface="Avenir Book" charset="0"/>
              </a:rPr>
              <a:t>occurrence</a:t>
            </a:r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 of </a:t>
            </a:r>
            <a:r>
              <a:rPr lang="es-ES" sz="1700" dirty="0" err="1">
                <a:solidFill>
                  <a:srgbClr val="800000"/>
                </a:solidFill>
                <a:latin typeface="Avenir Book" charset="0"/>
                <a:cs typeface="Avenir Book" charset="0"/>
              </a:rPr>
              <a:t>the</a:t>
            </a:r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 </a:t>
            </a:r>
            <a:r>
              <a:rPr lang="es-ES" sz="1700" dirty="0" err="1">
                <a:solidFill>
                  <a:srgbClr val="800000"/>
                </a:solidFill>
                <a:latin typeface="Avenir Book" charset="0"/>
                <a:cs typeface="Avenir Book" charset="0"/>
              </a:rPr>
              <a:t>recent</a:t>
            </a:r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 </a:t>
            </a:r>
            <a:r>
              <a:rPr lang="es-ES" sz="1700" dirty="0" err="1">
                <a:solidFill>
                  <a:srgbClr val="800000"/>
                </a:solidFill>
                <a:latin typeface="Avenir Book" charset="0"/>
                <a:cs typeface="Avenir Book" charset="0"/>
              </a:rPr>
              <a:t>cold</a:t>
            </a:r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 blob in </a:t>
            </a:r>
            <a:r>
              <a:rPr lang="es-ES" sz="1700" dirty="0" err="1">
                <a:solidFill>
                  <a:srgbClr val="800000"/>
                </a:solidFill>
                <a:latin typeface="Avenir Book" charset="0"/>
                <a:cs typeface="Avenir Book" charset="0"/>
              </a:rPr>
              <a:t>the</a:t>
            </a:r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 North </a:t>
            </a:r>
            <a:r>
              <a:rPr lang="es-ES" sz="1700" dirty="0" err="1" smtClean="0">
                <a:solidFill>
                  <a:srgbClr val="800000"/>
                </a:solidFill>
                <a:latin typeface="Avenir Book" charset="0"/>
                <a:cs typeface="Avenir Book" charset="0"/>
              </a:rPr>
              <a:t>Atlantic</a:t>
            </a:r>
            <a:endParaRPr lang="es-ES" sz="1700" dirty="0">
              <a:solidFill>
                <a:srgbClr val="8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74689" y="971525"/>
            <a:ext cx="3241487" cy="411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dirty="0" err="1" smtClean="0">
                <a:latin typeface="Avenir Medium"/>
                <a:cs typeface="Avenir Medium"/>
              </a:rPr>
              <a:t>Origins</a:t>
            </a:r>
            <a:r>
              <a:rPr lang="es-ES" sz="2200" dirty="0" smtClean="0">
                <a:latin typeface="Avenir Medium"/>
                <a:cs typeface="Avenir Medium"/>
              </a:rPr>
              <a:t> of </a:t>
            </a:r>
            <a:r>
              <a:rPr lang="es-ES" sz="2200" dirty="0" err="1" smtClean="0">
                <a:latin typeface="Avenir Medium"/>
                <a:cs typeface="Avenir Medium"/>
              </a:rPr>
              <a:t>the</a:t>
            </a:r>
            <a:r>
              <a:rPr lang="es-ES" sz="2200" dirty="0" smtClean="0">
                <a:latin typeface="Avenir Medium"/>
                <a:cs typeface="Avenir Medium"/>
              </a:rPr>
              <a:t> </a:t>
            </a:r>
            <a:r>
              <a:rPr lang="es-ES" sz="2200" dirty="0" err="1" smtClean="0">
                <a:latin typeface="Avenir Medium"/>
                <a:cs typeface="Avenir Medium"/>
              </a:rPr>
              <a:t>cold</a:t>
            </a:r>
            <a:r>
              <a:rPr lang="es-ES" sz="2200" dirty="0" smtClean="0">
                <a:latin typeface="Avenir Medium"/>
                <a:cs typeface="Avenir Medium"/>
              </a:rPr>
              <a:t>-blob</a:t>
            </a:r>
            <a:endParaRPr lang="es-ES" sz="2200" dirty="0">
              <a:latin typeface="Avenir Medium"/>
              <a:cs typeface="Avenir Medium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728" y="37943"/>
            <a:ext cx="1219200" cy="122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01427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3" name="Rectángulo 5"/>
          <p:cNvSpPr>
            <a:spLocks noChangeArrowheads="1"/>
          </p:cNvSpPr>
          <p:nvPr/>
        </p:nvSpPr>
        <p:spPr bwMode="auto">
          <a:xfrm>
            <a:off x="215776" y="6673358"/>
            <a:ext cx="9649072" cy="77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Model</a:t>
            </a:r>
            <a:r>
              <a:rPr lang="es-ES" sz="2200" b="1" dirty="0">
                <a:solidFill>
                  <a:srgbClr val="A40003"/>
                </a:solidFill>
                <a:latin typeface="Avenir Medium"/>
                <a:cs typeface="Avenir Medium"/>
              </a:rPr>
              <a:t> spread 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(in PC1-LSD vs AMOC26N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relationship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)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seems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to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be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also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partly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affected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by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 smtClean="0">
                <a:solidFill>
                  <a:srgbClr val="A40003"/>
                </a:solidFill>
                <a:latin typeface="Avenir Medium"/>
                <a:cs typeface="Avenir Medium"/>
              </a:rPr>
              <a:t>differences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smtClean="0">
                <a:solidFill>
                  <a:srgbClr val="A40003"/>
                </a:solidFill>
                <a:latin typeface="Avenir Medium"/>
                <a:cs typeface="Avenir Medium"/>
              </a:rPr>
              <a:t>in </a:t>
            </a:r>
            <a:r>
              <a:rPr lang="es-ES" sz="2200" b="1" dirty="0">
                <a:solidFill>
                  <a:srgbClr val="A40003"/>
                </a:solidFill>
                <a:latin typeface="Avenir Medium"/>
                <a:cs typeface="Avenir Medium"/>
              </a:rPr>
              <a:t>Labrador Sea </a:t>
            </a: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density</a:t>
            </a:r>
            <a:r>
              <a:rPr lang="es-ES" sz="2200" b="1" dirty="0">
                <a:solidFill>
                  <a:srgbClr val="A40003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stratification</a:t>
            </a:r>
            <a:endParaRPr lang="es-ES" sz="2200" b="1" dirty="0">
              <a:solidFill>
                <a:srgbClr val="A40003"/>
              </a:solidFill>
              <a:latin typeface="Avenir Medium"/>
              <a:cs typeface="Avenir Medium"/>
            </a:endParaRPr>
          </a:p>
        </p:txBody>
      </p:sp>
      <p:pic>
        <p:nvPicPr>
          <p:cNvPr id="29704" name="Imagen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96" r="-2"/>
          <a:stretch>
            <a:fillRect/>
          </a:stretch>
        </p:blipFill>
        <p:spPr bwMode="auto">
          <a:xfrm>
            <a:off x="-318519" y="3354607"/>
            <a:ext cx="10399145" cy="328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CuadroTexto 14"/>
          <p:cNvSpPr txBox="1">
            <a:spLocks noChangeArrowheads="1"/>
          </p:cNvSpPr>
          <p:nvPr/>
        </p:nvSpPr>
        <p:spPr bwMode="auto">
          <a:xfrm>
            <a:off x="298806" y="3256850"/>
            <a:ext cx="2678593" cy="306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s-ES" sz="1600" b="1" dirty="0">
                <a:solidFill>
                  <a:srgbClr val="000000"/>
                </a:solidFill>
                <a:latin typeface="Avenir Medium"/>
                <a:cs typeface="Avenir Medium"/>
              </a:rPr>
              <a:t>Labrador Sea </a:t>
            </a:r>
            <a:r>
              <a:rPr lang="es-ES" sz="1600" b="1" dirty="0" err="1">
                <a:solidFill>
                  <a:srgbClr val="000000"/>
                </a:solidFill>
                <a:latin typeface="Avenir Medium"/>
                <a:cs typeface="Avenir Medium"/>
              </a:rPr>
              <a:t>Temperature</a:t>
            </a:r>
            <a:endParaRPr lang="es-ES" sz="1600" b="1" dirty="0">
              <a:solidFill>
                <a:srgbClr val="000000"/>
              </a:solidFill>
              <a:latin typeface="Avenir Medium"/>
              <a:cs typeface="Avenir Medium"/>
            </a:endParaRPr>
          </a:p>
        </p:txBody>
      </p:sp>
      <p:sp>
        <p:nvSpPr>
          <p:cNvPr id="29706" name="CuadroTexto 14"/>
          <p:cNvSpPr txBox="1">
            <a:spLocks noChangeArrowheads="1"/>
          </p:cNvSpPr>
          <p:nvPr/>
        </p:nvSpPr>
        <p:spPr bwMode="auto">
          <a:xfrm>
            <a:off x="2967739" y="3256850"/>
            <a:ext cx="2620415" cy="306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s-ES" sz="1600" b="1">
                <a:solidFill>
                  <a:srgbClr val="000000"/>
                </a:solidFill>
                <a:latin typeface="Avenir Medium"/>
                <a:cs typeface="Avenir Medium"/>
              </a:rPr>
              <a:t>Labrador Sea Salinity</a:t>
            </a:r>
          </a:p>
        </p:txBody>
      </p:sp>
      <p:sp>
        <p:nvSpPr>
          <p:cNvPr id="29707" name="CuadroTexto 14"/>
          <p:cNvSpPr txBox="1">
            <a:spLocks noChangeArrowheads="1"/>
          </p:cNvSpPr>
          <p:nvPr/>
        </p:nvSpPr>
        <p:spPr bwMode="auto">
          <a:xfrm>
            <a:off x="5745300" y="3256850"/>
            <a:ext cx="2424514" cy="306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s-ES" sz="1600" b="1" dirty="0">
                <a:solidFill>
                  <a:srgbClr val="000000"/>
                </a:solidFill>
                <a:latin typeface="Avenir Medium"/>
                <a:cs typeface="Avenir Medium"/>
              </a:rPr>
              <a:t>Labrador Sea </a:t>
            </a:r>
            <a:r>
              <a:rPr lang="es-ES" sz="1600" b="1" dirty="0" err="1">
                <a:solidFill>
                  <a:srgbClr val="000000"/>
                </a:solidFill>
                <a:latin typeface="Avenir Medium"/>
                <a:cs typeface="Avenir Medium"/>
              </a:rPr>
              <a:t>Density</a:t>
            </a:r>
            <a:endParaRPr lang="es-ES" sz="1600" b="1" dirty="0">
              <a:solidFill>
                <a:srgbClr val="000000"/>
              </a:solidFill>
              <a:latin typeface="Avenir Medium"/>
              <a:cs typeface="Avenir Medium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5712354" y="3695841"/>
            <a:ext cx="756047" cy="251989"/>
          </a:xfrm>
          <a:prstGeom prst="ellipse">
            <a:avLst/>
          </a:prstGeom>
          <a:noFill/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9709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3"/>
          <a:stretch>
            <a:fillRect/>
          </a:stretch>
        </p:blipFill>
        <p:spPr bwMode="auto">
          <a:xfrm>
            <a:off x="445982" y="1055988"/>
            <a:ext cx="1714010" cy="200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uadroTexto 14"/>
          <p:cNvSpPr txBox="1">
            <a:spLocks noChangeArrowheads="1"/>
          </p:cNvSpPr>
          <p:nvPr/>
        </p:nvSpPr>
        <p:spPr bwMode="auto">
          <a:xfrm>
            <a:off x="2304008" y="1835621"/>
            <a:ext cx="7355473" cy="85070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s-ES" sz="2000" b="1" dirty="0" smtClean="0">
                <a:solidFill>
                  <a:schemeClr val="tx2"/>
                </a:solidFill>
                <a:latin typeface="Avenir Medium"/>
                <a:cs typeface="Avenir Medium"/>
              </a:rPr>
              <a:t>Role of Labrador Sea </a:t>
            </a:r>
            <a:r>
              <a:rPr lang="es-ES" sz="2000" b="1" dirty="0" err="1" smtClean="0">
                <a:solidFill>
                  <a:schemeClr val="tx2"/>
                </a:solidFill>
                <a:latin typeface="Avenir Medium"/>
                <a:cs typeface="Avenir Medium"/>
              </a:rPr>
              <a:t>stratification</a:t>
            </a:r>
            <a:endParaRPr lang="es-ES" sz="2000" b="1" dirty="0" smtClean="0">
              <a:solidFill>
                <a:schemeClr val="tx2"/>
              </a:solidFill>
              <a:latin typeface="Avenir Medium"/>
              <a:cs typeface="Avenir Medium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s-ES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Medium"/>
              <a:cs typeface="Avenir Medium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Stratification</a:t>
            </a:r>
            <a:r>
              <a:rPr lang="es-E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 </a:t>
            </a:r>
            <a:r>
              <a:rPr lang="es-ES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Index</a:t>
            </a:r>
            <a:r>
              <a:rPr lang="es-E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: </a:t>
            </a:r>
            <a:r>
              <a:rPr lang="es-E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 [</a:t>
            </a:r>
            <a:r>
              <a:rPr lang="es-ES" sz="2000" b="1" dirty="0" err="1">
                <a:solidFill>
                  <a:srgbClr val="FF0000"/>
                </a:solidFill>
                <a:latin typeface="Avenir Book"/>
                <a:cs typeface="Avenir Book"/>
              </a:rPr>
              <a:t>Average</a:t>
            </a:r>
            <a:r>
              <a:rPr lang="es-ES" sz="2000" b="1" dirty="0">
                <a:solidFill>
                  <a:srgbClr val="FF0000"/>
                </a:solidFill>
                <a:latin typeface="Avenir Book"/>
                <a:cs typeface="Avenir Book"/>
              </a:rPr>
              <a:t> 0-100m</a:t>
            </a:r>
            <a:r>
              <a:rPr lang="es-E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] – [</a:t>
            </a:r>
            <a:r>
              <a:rPr lang="es-ES" sz="2000" b="1" dirty="0" err="1">
                <a:solidFill>
                  <a:srgbClr val="22F2F4"/>
                </a:solidFill>
                <a:latin typeface="Avenir Book"/>
                <a:cs typeface="Avenir Book"/>
              </a:rPr>
              <a:t>Average</a:t>
            </a:r>
            <a:r>
              <a:rPr lang="es-ES" sz="2000" b="1" dirty="0">
                <a:solidFill>
                  <a:srgbClr val="22F2F4"/>
                </a:solidFill>
                <a:latin typeface="Avenir Book"/>
                <a:cs typeface="Avenir Book"/>
              </a:rPr>
              <a:t> 500-1000m</a:t>
            </a:r>
            <a:r>
              <a:rPr lang="es-E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]</a:t>
            </a:r>
          </a:p>
        </p:txBody>
      </p:sp>
      <p:sp>
        <p:nvSpPr>
          <p:cNvPr id="29711" name="CuadroTexto 22"/>
          <p:cNvSpPr txBox="1">
            <a:spLocks noChangeArrowheads="1"/>
          </p:cNvSpPr>
          <p:nvPr/>
        </p:nvSpPr>
        <p:spPr bwMode="auto">
          <a:xfrm>
            <a:off x="597233" y="783721"/>
            <a:ext cx="1562759" cy="29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s-ES" sz="1500" b="1" dirty="0" smtClean="0">
                <a:solidFill>
                  <a:srgbClr val="000000"/>
                </a:solidFill>
              </a:rPr>
              <a:t>LSD mean </a:t>
            </a:r>
            <a:r>
              <a:rPr lang="es-ES" sz="1500" b="1" dirty="0" err="1" smtClean="0">
                <a:solidFill>
                  <a:srgbClr val="000000"/>
                </a:solidFill>
              </a:rPr>
              <a:t>profile</a:t>
            </a:r>
            <a:endParaRPr lang="es-ES" sz="1500" b="1" dirty="0">
              <a:solidFill>
                <a:srgbClr val="00000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54045" y="-86044"/>
            <a:ext cx="7637776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pPr eaLnBrk="1" hangingPunct="1"/>
            <a:r>
              <a:rPr lang="es-ES" sz="2800" dirty="0" smtClean="0">
                <a:latin typeface="Avenir Black" charset="0"/>
                <a:cs typeface="Avenir Black" charset="0"/>
              </a:rPr>
              <a:t>IV.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C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haracteristics</a:t>
            </a:r>
            <a:r>
              <a:rPr lang="es-ES" sz="2800" dirty="0" smtClean="0">
                <a:latin typeface="Avenir Black" charset="0"/>
                <a:cs typeface="Avenir Black" charset="0"/>
              </a:rPr>
              <a:t> of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the</a:t>
            </a:r>
            <a:r>
              <a:rPr lang="es-ES" sz="2800" dirty="0" smtClean="0">
                <a:latin typeface="Avenir Black" charset="0"/>
                <a:cs typeface="Avenir Black" charset="0"/>
              </a:rPr>
              <a:t> inter-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model</a:t>
            </a:r>
            <a:r>
              <a:rPr lang="es-ES" sz="2800" dirty="0" smtClean="0">
                <a:latin typeface="Avenir Black" charset="0"/>
                <a:cs typeface="Avenir Black" charset="0"/>
              </a:rPr>
              <a:t> spread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728" y="37943"/>
            <a:ext cx="1219200" cy="122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58374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3" name="Rectángulo 5"/>
          <p:cNvSpPr>
            <a:spLocks noChangeArrowheads="1"/>
          </p:cNvSpPr>
          <p:nvPr/>
        </p:nvSpPr>
        <p:spPr bwMode="auto">
          <a:xfrm>
            <a:off x="215776" y="6673358"/>
            <a:ext cx="9649072" cy="77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Model</a:t>
            </a:r>
            <a:r>
              <a:rPr lang="es-ES" sz="2200" b="1" dirty="0">
                <a:solidFill>
                  <a:srgbClr val="A40003"/>
                </a:solidFill>
                <a:latin typeface="Avenir Medium"/>
                <a:cs typeface="Avenir Medium"/>
              </a:rPr>
              <a:t> spread 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(in PC1-LSD vs AMOC26N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relationship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)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seems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to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be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also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partly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affected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by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 smtClean="0">
                <a:solidFill>
                  <a:srgbClr val="A40003"/>
                </a:solidFill>
                <a:latin typeface="Avenir Medium"/>
                <a:cs typeface="Avenir Medium"/>
              </a:rPr>
              <a:t>differences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smtClean="0">
                <a:solidFill>
                  <a:srgbClr val="A40003"/>
                </a:solidFill>
                <a:latin typeface="Avenir Medium"/>
                <a:cs typeface="Avenir Medium"/>
              </a:rPr>
              <a:t>in </a:t>
            </a:r>
            <a:r>
              <a:rPr lang="es-ES" sz="2200" b="1" dirty="0">
                <a:solidFill>
                  <a:srgbClr val="A40003"/>
                </a:solidFill>
                <a:latin typeface="Avenir Medium"/>
                <a:cs typeface="Avenir Medium"/>
              </a:rPr>
              <a:t>Labrador Sea </a:t>
            </a: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density</a:t>
            </a:r>
            <a:r>
              <a:rPr lang="es-ES" sz="2200" b="1" dirty="0">
                <a:solidFill>
                  <a:srgbClr val="A40003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Medium"/>
                <a:cs typeface="Avenir Medium"/>
              </a:rPr>
              <a:t>stratification</a:t>
            </a:r>
            <a:endParaRPr lang="es-ES" sz="2200" b="1" dirty="0">
              <a:solidFill>
                <a:srgbClr val="A40003"/>
              </a:solidFill>
              <a:latin typeface="Avenir Medium"/>
              <a:cs typeface="Avenir Medium"/>
            </a:endParaRPr>
          </a:p>
        </p:txBody>
      </p:sp>
      <p:pic>
        <p:nvPicPr>
          <p:cNvPr id="29704" name="Imagen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056" y="3354607"/>
            <a:ext cx="10102928" cy="328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CuadroTexto 14"/>
          <p:cNvSpPr txBox="1">
            <a:spLocks noChangeArrowheads="1"/>
          </p:cNvSpPr>
          <p:nvPr/>
        </p:nvSpPr>
        <p:spPr bwMode="auto">
          <a:xfrm>
            <a:off x="421765" y="3256850"/>
            <a:ext cx="2386299" cy="306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s-ES" sz="1600" b="1" dirty="0" smtClean="0">
                <a:solidFill>
                  <a:srgbClr val="000000"/>
                </a:solidFill>
                <a:latin typeface="Avenir Medium"/>
                <a:cs typeface="Avenir Medium"/>
              </a:rPr>
              <a:t>LSD (0-50 vs 400-500m)</a:t>
            </a:r>
            <a:endParaRPr lang="es-ES" sz="1600" b="1" dirty="0">
              <a:solidFill>
                <a:srgbClr val="000000"/>
              </a:solidFill>
              <a:latin typeface="Avenir Medium"/>
              <a:cs typeface="Avenir Medium"/>
            </a:endParaRPr>
          </a:p>
        </p:txBody>
      </p:sp>
      <p:sp>
        <p:nvSpPr>
          <p:cNvPr id="29706" name="CuadroTexto 14"/>
          <p:cNvSpPr txBox="1">
            <a:spLocks noChangeArrowheads="1"/>
          </p:cNvSpPr>
          <p:nvPr/>
        </p:nvSpPr>
        <p:spPr bwMode="auto">
          <a:xfrm>
            <a:off x="2970710" y="3256850"/>
            <a:ext cx="2614473" cy="306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s-ES" sz="1600" b="1" dirty="0">
                <a:solidFill>
                  <a:srgbClr val="000000"/>
                </a:solidFill>
                <a:latin typeface="Avenir Medium"/>
                <a:cs typeface="Avenir Medium"/>
              </a:rPr>
              <a:t>LSD (0</a:t>
            </a:r>
            <a:r>
              <a:rPr lang="es-ES" sz="1600" b="1" dirty="0" smtClean="0">
                <a:solidFill>
                  <a:srgbClr val="000000"/>
                </a:solidFill>
                <a:latin typeface="Avenir Medium"/>
                <a:cs typeface="Avenir Medium"/>
              </a:rPr>
              <a:t>-100 </a:t>
            </a:r>
            <a:r>
              <a:rPr lang="es-ES" sz="1600" b="1" dirty="0">
                <a:solidFill>
                  <a:srgbClr val="000000"/>
                </a:solidFill>
                <a:latin typeface="Avenir Medium"/>
                <a:cs typeface="Avenir Medium"/>
              </a:rPr>
              <a:t>vs </a:t>
            </a:r>
            <a:r>
              <a:rPr lang="es-ES" sz="1600" b="1" dirty="0" smtClean="0">
                <a:solidFill>
                  <a:srgbClr val="000000"/>
                </a:solidFill>
                <a:latin typeface="Avenir Medium"/>
                <a:cs typeface="Avenir Medium"/>
              </a:rPr>
              <a:t>500-1000m</a:t>
            </a:r>
            <a:r>
              <a:rPr lang="es-ES" sz="1600" b="1" dirty="0">
                <a:solidFill>
                  <a:srgbClr val="000000"/>
                </a:solidFill>
                <a:latin typeface="Avenir Medium"/>
                <a:cs typeface="Avenir Medium"/>
              </a:rPr>
              <a:t>)</a:t>
            </a:r>
            <a:endParaRPr lang="es-ES" sz="1600" b="1" dirty="0">
              <a:solidFill>
                <a:srgbClr val="000000"/>
              </a:solidFill>
              <a:latin typeface="Avenir Medium"/>
              <a:cs typeface="Avenir Medium"/>
            </a:endParaRPr>
          </a:p>
        </p:txBody>
      </p:sp>
      <p:sp>
        <p:nvSpPr>
          <p:cNvPr id="29707" name="CuadroTexto 14"/>
          <p:cNvSpPr txBox="1">
            <a:spLocks noChangeArrowheads="1"/>
          </p:cNvSpPr>
          <p:nvPr/>
        </p:nvSpPr>
        <p:spPr bwMode="auto">
          <a:xfrm>
            <a:off x="5593285" y="3256850"/>
            <a:ext cx="2728546" cy="306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s-ES" sz="1600" b="1" dirty="0">
                <a:solidFill>
                  <a:srgbClr val="000000"/>
                </a:solidFill>
                <a:latin typeface="Avenir Medium"/>
                <a:cs typeface="Avenir Medium"/>
              </a:rPr>
              <a:t>LSD (0</a:t>
            </a:r>
            <a:r>
              <a:rPr lang="es-ES" sz="1600" b="1" dirty="0" smtClean="0">
                <a:solidFill>
                  <a:srgbClr val="000000"/>
                </a:solidFill>
                <a:latin typeface="Avenir Medium"/>
                <a:cs typeface="Avenir Medium"/>
              </a:rPr>
              <a:t>-200 </a:t>
            </a:r>
            <a:r>
              <a:rPr lang="es-ES" sz="1600" b="1" dirty="0">
                <a:solidFill>
                  <a:srgbClr val="000000"/>
                </a:solidFill>
                <a:latin typeface="Avenir Medium"/>
                <a:cs typeface="Avenir Medium"/>
              </a:rPr>
              <a:t>vs </a:t>
            </a:r>
            <a:r>
              <a:rPr lang="es-ES" sz="1600" b="1" dirty="0" smtClean="0">
                <a:solidFill>
                  <a:srgbClr val="000000"/>
                </a:solidFill>
                <a:latin typeface="Avenir Medium"/>
                <a:cs typeface="Avenir Medium"/>
              </a:rPr>
              <a:t>1000-2000m</a:t>
            </a:r>
            <a:r>
              <a:rPr lang="es-ES" sz="1600" b="1" dirty="0">
                <a:solidFill>
                  <a:srgbClr val="000000"/>
                </a:solidFill>
                <a:latin typeface="Avenir Medium"/>
                <a:cs typeface="Avenir Medium"/>
              </a:rPr>
              <a:t>)</a:t>
            </a:r>
            <a:endParaRPr lang="es-ES" sz="1600" b="1" dirty="0">
              <a:solidFill>
                <a:srgbClr val="000000"/>
              </a:solidFill>
              <a:latin typeface="Avenir Medium"/>
              <a:cs typeface="Avenir Medium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5712354" y="3695841"/>
            <a:ext cx="756047" cy="251989"/>
          </a:xfrm>
          <a:prstGeom prst="ellipse">
            <a:avLst/>
          </a:prstGeom>
          <a:noFill/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9709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3"/>
          <a:stretch>
            <a:fillRect/>
          </a:stretch>
        </p:blipFill>
        <p:spPr bwMode="auto">
          <a:xfrm>
            <a:off x="445982" y="1055988"/>
            <a:ext cx="1714010" cy="200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uadroTexto 14"/>
          <p:cNvSpPr txBox="1">
            <a:spLocks noChangeArrowheads="1"/>
          </p:cNvSpPr>
          <p:nvPr/>
        </p:nvSpPr>
        <p:spPr bwMode="auto">
          <a:xfrm>
            <a:off x="2304008" y="1835621"/>
            <a:ext cx="7355473" cy="85070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s-ES" sz="2000" b="1" dirty="0" smtClean="0">
                <a:solidFill>
                  <a:schemeClr val="tx2"/>
                </a:solidFill>
                <a:latin typeface="Avenir Medium"/>
                <a:cs typeface="Avenir Medium"/>
              </a:rPr>
              <a:t>Role of Labrador Sea </a:t>
            </a:r>
            <a:r>
              <a:rPr lang="es-ES" sz="2000" b="1" dirty="0" err="1" smtClean="0">
                <a:solidFill>
                  <a:schemeClr val="tx2"/>
                </a:solidFill>
                <a:latin typeface="Avenir Medium"/>
                <a:cs typeface="Avenir Medium"/>
              </a:rPr>
              <a:t>stratification</a:t>
            </a:r>
            <a:endParaRPr lang="es-ES" sz="2000" b="1" dirty="0" smtClean="0">
              <a:solidFill>
                <a:schemeClr val="tx2"/>
              </a:solidFill>
              <a:latin typeface="Avenir Medium"/>
              <a:cs typeface="Avenir Medium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s-ES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venir Medium"/>
              <a:cs typeface="Avenir Medium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Stratification</a:t>
            </a:r>
            <a:r>
              <a:rPr lang="es-E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 </a:t>
            </a:r>
            <a:r>
              <a:rPr lang="es-ES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Index</a:t>
            </a:r>
            <a:r>
              <a:rPr lang="es-E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: </a:t>
            </a:r>
            <a:r>
              <a:rPr lang="es-E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 [</a:t>
            </a:r>
            <a:r>
              <a:rPr lang="es-ES" sz="2000" b="1" dirty="0" err="1">
                <a:solidFill>
                  <a:srgbClr val="FF0000"/>
                </a:solidFill>
                <a:latin typeface="Avenir Book"/>
                <a:cs typeface="Avenir Book"/>
              </a:rPr>
              <a:t>Average</a:t>
            </a:r>
            <a:r>
              <a:rPr lang="es-ES" sz="2000" b="1" dirty="0">
                <a:solidFill>
                  <a:srgbClr val="FF0000"/>
                </a:solidFill>
                <a:latin typeface="Avenir Book"/>
                <a:cs typeface="Avenir Book"/>
              </a:rPr>
              <a:t> 0-100m</a:t>
            </a:r>
            <a:r>
              <a:rPr lang="es-E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] – [</a:t>
            </a:r>
            <a:r>
              <a:rPr lang="es-ES" sz="2000" b="1" dirty="0" err="1">
                <a:solidFill>
                  <a:srgbClr val="22F2F4"/>
                </a:solidFill>
                <a:latin typeface="Avenir Book"/>
                <a:cs typeface="Avenir Book"/>
              </a:rPr>
              <a:t>Average</a:t>
            </a:r>
            <a:r>
              <a:rPr lang="es-ES" sz="2000" b="1" dirty="0">
                <a:solidFill>
                  <a:srgbClr val="22F2F4"/>
                </a:solidFill>
                <a:latin typeface="Avenir Book"/>
                <a:cs typeface="Avenir Book"/>
              </a:rPr>
              <a:t> 500-1000m</a:t>
            </a:r>
            <a:r>
              <a:rPr lang="es-E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]</a:t>
            </a:r>
          </a:p>
        </p:txBody>
      </p:sp>
      <p:sp>
        <p:nvSpPr>
          <p:cNvPr id="29711" name="CuadroTexto 22"/>
          <p:cNvSpPr txBox="1">
            <a:spLocks noChangeArrowheads="1"/>
          </p:cNvSpPr>
          <p:nvPr/>
        </p:nvSpPr>
        <p:spPr bwMode="auto">
          <a:xfrm>
            <a:off x="597233" y="783721"/>
            <a:ext cx="1562759" cy="29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s-ES" sz="1500" b="1" dirty="0" smtClean="0">
                <a:solidFill>
                  <a:srgbClr val="000000"/>
                </a:solidFill>
              </a:rPr>
              <a:t>LSD mean </a:t>
            </a:r>
            <a:r>
              <a:rPr lang="es-ES" sz="1500" b="1" dirty="0" err="1" smtClean="0">
                <a:solidFill>
                  <a:srgbClr val="000000"/>
                </a:solidFill>
              </a:rPr>
              <a:t>profile</a:t>
            </a:r>
            <a:endParaRPr lang="es-ES" sz="1500" b="1" dirty="0">
              <a:solidFill>
                <a:srgbClr val="00000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54045" y="-86044"/>
            <a:ext cx="7637776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pPr eaLnBrk="1" hangingPunct="1"/>
            <a:r>
              <a:rPr lang="es-ES" sz="2800" dirty="0" smtClean="0">
                <a:latin typeface="Avenir Black" charset="0"/>
                <a:cs typeface="Avenir Black" charset="0"/>
              </a:rPr>
              <a:t>IV.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C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haracteristics</a:t>
            </a:r>
            <a:r>
              <a:rPr lang="es-ES" sz="2800" dirty="0" smtClean="0">
                <a:latin typeface="Avenir Black" charset="0"/>
                <a:cs typeface="Avenir Black" charset="0"/>
              </a:rPr>
              <a:t> of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the</a:t>
            </a:r>
            <a:r>
              <a:rPr lang="es-ES" sz="2800" dirty="0" smtClean="0">
                <a:latin typeface="Avenir Black" charset="0"/>
                <a:cs typeface="Avenir Black" charset="0"/>
              </a:rPr>
              <a:t> inter-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model</a:t>
            </a:r>
            <a:r>
              <a:rPr lang="es-ES" sz="2800" dirty="0" smtClean="0">
                <a:latin typeface="Avenir Black" charset="0"/>
                <a:cs typeface="Avenir Black" charset="0"/>
              </a:rPr>
              <a:t> spread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728" y="37943"/>
            <a:ext cx="1219200" cy="122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Elipse 12"/>
          <p:cNvSpPr/>
          <p:nvPr/>
        </p:nvSpPr>
        <p:spPr>
          <a:xfrm>
            <a:off x="3024088" y="3707829"/>
            <a:ext cx="756047" cy="251989"/>
          </a:xfrm>
          <a:prstGeom prst="ellipse">
            <a:avLst/>
          </a:prstGeom>
          <a:noFill/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4" name="Elipse 13"/>
          <p:cNvSpPr/>
          <p:nvPr/>
        </p:nvSpPr>
        <p:spPr>
          <a:xfrm>
            <a:off x="373903" y="3693719"/>
            <a:ext cx="756047" cy="251989"/>
          </a:xfrm>
          <a:prstGeom prst="ellipse">
            <a:avLst/>
          </a:prstGeom>
          <a:noFill/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7293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/>
          <p:cNvSpPr/>
          <p:nvPr/>
        </p:nvSpPr>
        <p:spPr>
          <a:xfrm>
            <a:off x="840052" y="923960"/>
            <a:ext cx="6300391" cy="251989"/>
          </a:xfrm>
          <a:prstGeom prst="rect">
            <a:avLst/>
          </a:prstGeom>
          <a:solidFill>
            <a:srgbClr val="FFFFFF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6" name="Rectángulo 25"/>
          <p:cNvSpPr/>
          <p:nvPr/>
        </p:nvSpPr>
        <p:spPr>
          <a:xfrm>
            <a:off x="1169072" y="1884041"/>
            <a:ext cx="6300391" cy="251989"/>
          </a:xfrm>
          <a:prstGeom prst="rect">
            <a:avLst/>
          </a:prstGeom>
          <a:solidFill>
            <a:srgbClr val="FFFFFF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Rectángulo 28"/>
          <p:cNvSpPr>
            <a:spLocks noChangeArrowheads="1"/>
          </p:cNvSpPr>
          <p:nvPr/>
        </p:nvSpPr>
        <p:spPr bwMode="auto">
          <a:xfrm>
            <a:off x="297810" y="6278765"/>
            <a:ext cx="9495030" cy="131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/>
          <a:p>
            <a:pPr algn="just">
              <a:lnSpc>
                <a:spcPct val="100000"/>
              </a:lnSpc>
              <a:defRPr/>
            </a:pPr>
            <a:endParaRPr lang="es-ES" sz="2200" b="1" dirty="0">
              <a:solidFill>
                <a:srgbClr val="A40003"/>
              </a:solidFill>
              <a:latin typeface="Avenir Book"/>
              <a:cs typeface="Avenir Book"/>
            </a:endParaRPr>
          </a:p>
          <a:p>
            <a:pPr algn="just">
              <a:lnSpc>
                <a:spcPct val="100000"/>
              </a:lnSpc>
              <a:defRPr/>
            </a:pP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The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lagged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link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between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the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LSDs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and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the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Ocean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Heat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Content in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the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Eastern 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SPG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shows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substantial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 err="1">
                <a:solidFill>
                  <a:srgbClr val="A40003"/>
                </a:solidFill>
                <a:latin typeface="Avenir Book"/>
                <a:cs typeface="Avenir Book"/>
              </a:rPr>
              <a:t>differences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in </a:t>
            </a:r>
            <a:r>
              <a:rPr lang="es-ES" sz="2200" b="1" dirty="0" err="1" smtClean="0">
                <a:solidFill>
                  <a:srgbClr val="A40003"/>
                </a:solidFill>
                <a:latin typeface="Avenir Book"/>
                <a:cs typeface="Avenir Book"/>
              </a:rPr>
              <a:t>magnitude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 </a:t>
            </a:r>
            <a:r>
              <a:rPr lang="es-ES" sz="2200" b="1" dirty="0">
                <a:solidFill>
                  <a:srgbClr val="A40003"/>
                </a:solidFill>
                <a:latin typeface="Avenir Book"/>
                <a:cs typeface="Avenir Book"/>
              </a:rPr>
              <a:t>and lead </a:t>
            </a:r>
            <a:r>
              <a:rPr lang="es-ES" sz="2200" b="1" dirty="0" smtClean="0">
                <a:solidFill>
                  <a:srgbClr val="A40003"/>
                </a:solidFill>
                <a:latin typeface="Avenir Book"/>
                <a:cs typeface="Avenir Book"/>
              </a:rPr>
              <a:t>time. </a:t>
            </a:r>
          </a:p>
          <a:p>
            <a:pPr algn="just">
              <a:lnSpc>
                <a:spcPct val="100000"/>
              </a:lnSpc>
              <a:defRPr/>
            </a:pPr>
            <a:endParaRPr lang="es-ES" sz="1300" b="1" dirty="0">
              <a:solidFill>
                <a:srgbClr val="8000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54045" y="-86044"/>
            <a:ext cx="7577446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pPr eaLnBrk="1" hangingPunct="1"/>
            <a:r>
              <a:rPr lang="es-ES" sz="2800" dirty="0" smtClean="0">
                <a:latin typeface="Avenir Black" charset="0"/>
                <a:cs typeface="Avenir Black" charset="0"/>
              </a:rPr>
              <a:t>V.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Consequences</a:t>
            </a:r>
            <a:r>
              <a:rPr lang="es-ES" sz="2800" dirty="0" smtClean="0">
                <a:latin typeface="Avenir Black" charset="0"/>
                <a:cs typeface="Avenir Black" charset="0"/>
              </a:rPr>
              <a:t> </a:t>
            </a:r>
            <a:r>
              <a:rPr lang="es-ES" sz="2800" dirty="0" smtClean="0">
                <a:latin typeface="Avenir Black" charset="0"/>
                <a:cs typeface="Avenir Black" charset="0"/>
              </a:rPr>
              <a:t>of 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the</a:t>
            </a:r>
            <a:r>
              <a:rPr lang="es-ES" sz="2800" dirty="0" smtClean="0">
                <a:latin typeface="Avenir Black" charset="0"/>
                <a:cs typeface="Avenir Black" charset="0"/>
              </a:rPr>
              <a:t> inter-</a:t>
            </a:r>
            <a:r>
              <a:rPr lang="es-ES" sz="2800" dirty="0" err="1" smtClean="0">
                <a:latin typeface="Avenir Black" charset="0"/>
                <a:cs typeface="Avenir Black" charset="0"/>
              </a:rPr>
              <a:t>model</a:t>
            </a:r>
            <a:r>
              <a:rPr lang="es-ES" sz="2800" dirty="0" smtClean="0">
                <a:latin typeface="Avenir Black" charset="0"/>
                <a:cs typeface="Avenir Black" charset="0"/>
              </a:rPr>
              <a:t> spread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728" y="37943"/>
            <a:ext cx="1219200" cy="122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84" y="1947788"/>
            <a:ext cx="8783970" cy="4568353"/>
          </a:xfrm>
          <a:prstGeom prst="rect">
            <a:avLst/>
          </a:prstGeom>
        </p:spPr>
      </p:pic>
      <p:sp>
        <p:nvSpPr>
          <p:cNvPr id="16" name="CuadroTexto 1"/>
          <p:cNvSpPr txBox="1">
            <a:spLocks noChangeArrowheads="1"/>
          </p:cNvSpPr>
          <p:nvPr/>
        </p:nvSpPr>
        <p:spPr bwMode="auto">
          <a:xfrm>
            <a:off x="776640" y="1907629"/>
            <a:ext cx="3550586" cy="309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500" dirty="0" smtClean="0">
                <a:latin typeface="Avenir Medium"/>
                <a:cs typeface="Avenir Medium"/>
              </a:rPr>
              <a:t>Cross-</a:t>
            </a:r>
            <a:r>
              <a:rPr lang="es-ES" sz="1500" dirty="0" err="1" smtClean="0">
                <a:latin typeface="Avenir Medium"/>
                <a:cs typeface="Avenir Medium"/>
              </a:rPr>
              <a:t>correlation</a:t>
            </a:r>
            <a:r>
              <a:rPr lang="es-ES" sz="1500" dirty="0" smtClean="0">
                <a:latin typeface="Avenir Medium"/>
                <a:cs typeface="Avenir Medium"/>
              </a:rPr>
              <a:t> PC1-LSD vs AMOC@26N</a:t>
            </a:r>
            <a:endParaRPr lang="es-ES" sz="1500" dirty="0">
              <a:latin typeface="Avenir Medium"/>
              <a:cs typeface="Avenir Medium"/>
            </a:endParaRPr>
          </a:p>
        </p:txBody>
      </p:sp>
      <p:sp>
        <p:nvSpPr>
          <p:cNvPr id="17" name="CuadroTexto 1"/>
          <p:cNvSpPr txBox="1">
            <a:spLocks noChangeArrowheads="1"/>
          </p:cNvSpPr>
          <p:nvPr/>
        </p:nvSpPr>
        <p:spPr bwMode="auto">
          <a:xfrm>
            <a:off x="5198439" y="1915639"/>
            <a:ext cx="3752531" cy="309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500" dirty="0" smtClean="0">
                <a:latin typeface="Avenir Medium"/>
                <a:cs typeface="Avenir Medium"/>
              </a:rPr>
              <a:t>Cross-</a:t>
            </a:r>
            <a:r>
              <a:rPr lang="es-ES" sz="1500" dirty="0" err="1" smtClean="0">
                <a:latin typeface="Avenir Medium"/>
                <a:cs typeface="Avenir Medium"/>
              </a:rPr>
              <a:t>correlation</a:t>
            </a:r>
            <a:r>
              <a:rPr lang="es-ES" sz="1500" dirty="0" smtClean="0">
                <a:latin typeface="Avenir Medium"/>
                <a:cs typeface="Avenir Medium"/>
              </a:rPr>
              <a:t> PC1-LSD vs ESPG T700</a:t>
            </a:r>
            <a:endParaRPr lang="es-ES" sz="1500" dirty="0">
              <a:latin typeface="Avenir Medium"/>
              <a:cs typeface="Avenir Medium"/>
            </a:endParaRPr>
          </a:p>
        </p:txBody>
      </p:sp>
      <p:sp>
        <p:nvSpPr>
          <p:cNvPr id="19" name="CuadroTexto 9"/>
          <p:cNvSpPr txBox="1">
            <a:spLocks noChangeArrowheads="1"/>
          </p:cNvSpPr>
          <p:nvPr/>
        </p:nvSpPr>
        <p:spPr bwMode="auto">
          <a:xfrm>
            <a:off x="444004" y="971525"/>
            <a:ext cx="8556748" cy="73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200" b="1" dirty="0" err="1">
                <a:solidFill>
                  <a:srgbClr val="1793D4"/>
                </a:solidFill>
                <a:latin typeface="Avenir Medium"/>
                <a:cs typeface="Avenir Medium"/>
              </a:rPr>
              <a:t>The</a:t>
            </a:r>
            <a:r>
              <a:rPr lang="es-ES" sz="2200" b="1" dirty="0">
                <a:solidFill>
                  <a:srgbClr val="1793D4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err="1">
                <a:solidFill>
                  <a:srgbClr val="1793D4"/>
                </a:solidFill>
                <a:latin typeface="Avenir Medium"/>
                <a:cs typeface="Avenir Medium"/>
              </a:rPr>
              <a:t>different</a:t>
            </a:r>
            <a:r>
              <a:rPr lang="es-ES" sz="2200" b="1" dirty="0">
                <a:solidFill>
                  <a:srgbClr val="1793D4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err="1">
                <a:solidFill>
                  <a:srgbClr val="1793D4"/>
                </a:solidFill>
                <a:latin typeface="Avenir Medium"/>
                <a:cs typeface="Avenir Medium"/>
              </a:rPr>
              <a:t>representations</a:t>
            </a:r>
            <a:r>
              <a:rPr lang="es-ES" sz="2200" b="1" dirty="0">
                <a:solidFill>
                  <a:srgbClr val="1793D4"/>
                </a:solidFill>
                <a:latin typeface="Avenir Medium"/>
                <a:cs typeface="Avenir Medium"/>
              </a:rPr>
              <a:t> of LSD-</a:t>
            </a:r>
            <a:r>
              <a:rPr lang="es-ES" sz="2200" b="1" dirty="0" err="1">
                <a:solidFill>
                  <a:srgbClr val="1793D4"/>
                </a:solidFill>
                <a:latin typeface="Avenir Medium"/>
                <a:cs typeface="Avenir Medium"/>
              </a:rPr>
              <a:t>induced</a:t>
            </a:r>
            <a:r>
              <a:rPr lang="es-ES" sz="2200" b="1" dirty="0">
                <a:solidFill>
                  <a:srgbClr val="1793D4"/>
                </a:solidFill>
                <a:latin typeface="Avenir Medium"/>
                <a:cs typeface="Avenir Medium"/>
              </a:rPr>
              <a:t> AMOC </a:t>
            </a:r>
            <a:r>
              <a:rPr lang="es-ES" sz="2200" b="1" dirty="0" err="1">
                <a:solidFill>
                  <a:srgbClr val="1793D4"/>
                </a:solidFill>
                <a:latin typeface="Avenir Medium"/>
                <a:cs typeface="Avenir Medium"/>
              </a:rPr>
              <a:t>changes</a:t>
            </a:r>
            <a:r>
              <a:rPr lang="es-ES" sz="2200" b="1" dirty="0">
                <a:solidFill>
                  <a:srgbClr val="1793D4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err="1">
                <a:solidFill>
                  <a:srgbClr val="1793D4"/>
                </a:solidFill>
                <a:latin typeface="Avenir Medium"/>
                <a:cs typeface="Avenir Medium"/>
              </a:rPr>
              <a:t>across</a:t>
            </a:r>
            <a:r>
              <a:rPr lang="es-ES" sz="2200" b="1" dirty="0">
                <a:solidFill>
                  <a:srgbClr val="1793D4"/>
                </a:solidFill>
                <a:latin typeface="Avenir Medium"/>
                <a:cs typeface="Avenir Medium"/>
              </a:rPr>
              <a:t> latitudes can </a:t>
            </a:r>
            <a:r>
              <a:rPr lang="es-ES" sz="2200" b="1" dirty="0" err="1">
                <a:solidFill>
                  <a:srgbClr val="1793D4"/>
                </a:solidFill>
                <a:latin typeface="Avenir Medium"/>
                <a:cs typeface="Avenir Medium"/>
              </a:rPr>
              <a:t>impact</a:t>
            </a:r>
            <a:r>
              <a:rPr lang="es-ES" sz="2200" b="1" dirty="0">
                <a:solidFill>
                  <a:srgbClr val="1793D4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err="1">
                <a:solidFill>
                  <a:srgbClr val="1793D4"/>
                </a:solidFill>
                <a:latin typeface="Avenir Medium"/>
                <a:cs typeface="Avenir Medium"/>
              </a:rPr>
              <a:t>the</a:t>
            </a:r>
            <a:r>
              <a:rPr lang="es-ES" sz="2200" b="1" dirty="0">
                <a:solidFill>
                  <a:srgbClr val="1793D4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err="1">
                <a:solidFill>
                  <a:srgbClr val="1793D4"/>
                </a:solidFill>
                <a:latin typeface="Avenir Medium"/>
                <a:cs typeface="Avenir Medium"/>
              </a:rPr>
              <a:t>associated</a:t>
            </a:r>
            <a:r>
              <a:rPr lang="es-ES" sz="2200" b="1" dirty="0">
                <a:solidFill>
                  <a:srgbClr val="1793D4"/>
                </a:solidFill>
                <a:latin typeface="Avenir Medium"/>
                <a:cs typeface="Avenir Medium"/>
              </a:rPr>
              <a:t> </a:t>
            </a:r>
            <a:r>
              <a:rPr lang="es-ES" sz="2200" b="1" dirty="0" err="1">
                <a:solidFill>
                  <a:srgbClr val="1793D4"/>
                </a:solidFill>
                <a:latin typeface="Avenir Medium"/>
                <a:cs typeface="Avenir Medium"/>
              </a:rPr>
              <a:t>impacts</a:t>
            </a:r>
            <a:r>
              <a:rPr lang="es-ES" sz="2200" b="1" dirty="0" smtClean="0">
                <a:solidFill>
                  <a:srgbClr val="1793D4"/>
                </a:solidFill>
                <a:latin typeface="Avenir Medium"/>
                <a:cs typeface="Avenir Medium"/>
              </a:rPr>
              <a:t>.</a:t>
            </a:r>
            <a:endParaRPr lang="es-ES" sz="2200" b="1" dirty="0">
              <a:solidFill>
                <a:srgbClr val="1793D4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64509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5681" y="1475581"/>
            <a:ext cx="9324801" cy="4914788"/>
          </a:xfrm>
          <a:prstGeom prst="rect">
            <a:avLst/>
          </a:prstGeom>
          <a:noFill/>
        </p:spPr>
        <p:txBody>
          <a:bodyPr wrap="square" lIns="100794" tIns="50397" rIns="100794" bIns="50397">
            <a:spAutoFit/>
          </a:bodyPr>
          <a:lstStyle/>
          <a:p>
            <a:pPr marL="314982" indent="-314982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sz="2400" dirty="0">
                <a:latin typeface="Avenir Medium"/>
                <a:ea typeface="+mn-ea"/>
                <a:cs typeface="Avenir Medium"/>
              </a:rPr>
              <a:t>All the simulations analysed show clear </a:t>
            </a:r>
            <a:r>
              <a:rPr lang="en-GB" sz="2400" dirty="0" err="1">
                <a:latin typeface="Avenir Medium"/>
                <a:ea typeface="+mn-ea"/>
                <a:cs typeface="Avenir Medium"/>
              </a:rPr>
              <a:t>multidecadal</a:t>
            </a:r>
            <a:r>
              <a:rPr lang="en-GB" sz="2400" dirty="0">
                <a:latin typeface="Avenir Medium"/>
                <a:ea typeface="+mn-ea"/>
                <a:cs typeface="Avenir Medium"/>
              </a:rPr>
              <a:t> variability in the Labrador Sea </a:t>
            </a:r>
            <a:r>
              <a:rPr lang="en-GB" sz="2400" dirty="0" smtClean="0">
                <a:latin typeface="Avenir Medium"/>
                <a:ea typeface="+mn-ea"/>
                <a:cs typeface="Avenir Medium"/>
              </a:rPr>
              <a:t>densities, and support a close link with the strength of </a:t>
            </a:r>
            <a:r>
              <a:rPr lang="en-GB" sz="2400" dirty="0" err="1" smtClean="0">
                <a:latin typeface="Avenir Medium"/>
                <a:ea typeface="+mn-ea"/>
                <a:cs typeface="Avenir Medium"/>
              </a:rPr>
              <a:t>subpolar</a:t>
            </a:r>
            <a:r>
              <a:rPr lang="en-GB" sz="2400" dirty="0" smtClean="0">
                <a:latin typeface="Avenir Medium"/>
                <a:ea typeface="+mn-ea"/>
                <a:cs typeface="Avenir Medium"/>
              </a:rPr>
              <a:t> AMOC and SPG circulation</a:t>
            </a:r>
            <a:endParaRPr lang="en-GB" sz="2400" dirty="0">
              <a:latin typeface="Avenir Medium"/>
              <a:ea typeface="+mn-ea"/>
              <a:cs typeface="Avenir Medium"/>
            </a:endParaRPr>
          </a:p>
          <a:p>
            <a:pPr marL="314982" indent="-314982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GB" sz="2400" dirty="0" smtClean="0">
              <a:latin typeface="Avenir Medium"/>
              <a:ea typeface="+mn-ea"/>
              <a:cs typeface="Avenir Medium"/>
            </a:endParaRPr>
          </a:p>
          <a:p>
            <a:pPr marL="314982" indent="-314982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sz="2400" dirty="0" smtClean="0">
                <a:latin typeface="Avenir Medium"/>
                <a:ea typeface="+mn-ea"/>
                <a:cs typeface="Avenir Medium"/>
              </a:rPr>
              <a:t>However</a:t>
            </a:r>
            <a:r>
              <a:rPr lang="en-GB" sz="2400" dirty="0">
                <a:latin typeface="Avenir Medium"/>
                <a:ea typeface="+mn-ea"/>
                <a:cs typeface="Avenir Medium"/>
              </a:rPr>
              <a:t>, their ultimate link with the boundary densities, and cross-latitudinal coherence seems to be model dependent </a:t>
            </a:r>
          </a:p>
          <a:p>
            <a:pPr marL="314982" indent="-314982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GB" sz="2400" dirty="0" smtClean="0">
              <a:latin typeface="Avenir Medium"/>
              <a:ea typeface="+mn-ea"/>
              <a:cs typeface="Avenir Medium"/>
            </a:endParaRPr>
          </a:p>
          <a:p>
            <a:pPr marL="314982" indent="-314982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sz="2400" dirty="0" smtClean="0">
                <a:latin typeface="Avenir Medium"/>
                <a:ea typeface="+mn-ea"/>
                <a:cs typeface="Avenir Medium"/>
              </a:rPr>
              <a:t>This spread appears to </a:t>
            </a:r>
            <a:r>
              <a:rPr lang="en-GB" sz="2400" dirty="0">
                <a:latin typeface="Avenir Medium"/>
                <a:ea typeface="+mn-ea"/>
                <a:cs typeface="Avenir Medium"/>
              </a:rPr>
              <a:t>be partly </a:t>
            </a:r>
            <a:r>
              <a:rPr lang="en-GB" sz="2400" dirty="0" smtClean="0">
                <a:latin typeface="Avenir Medium"/>
                <a:ea typeface="+mn-ea"/>
                <a:cs typeface="Avenir Medium"/>
              </a:rPr>
              <a:t>linked to </a:t>
            </a:r>
            <a:r>
              <a:rPr lang="en-GB" sz="2400" dirty="0">
                <a:latin typeface="Avenir Medium"/>
                <a:ea typeface="+mn-ea"/>
                <a:cs typeface="Avenir Medium"/>
              </a:rPr>
              <a:t>the different biases in the Labrador Sea stratification and how LS densities propagate downstream </a:t>
            </a:r>
            <a:r>
              <a:rPr lang="en-GB" sz="2400" dirty="0" smtClean="0">
                <a:latin typeface="Avenir Medium"/>
                <a:ea typeface="+mn-ea"/>
                <a:cs typeface="Avenir Medium"/>
              </a:rPr>
              <a:t>across </a:t>
            </a:r>
            <a:r>
              <a:rPr lang="en-GB" sz="2400" dirty="0">
                <a:latin typeface="Avenir Medium"/>
                <a:ea typeface="+mn-ea"/>
                <a:cs typeface="Avenir Medium"/>
              </a:rPr>
              <a:t>the </a:t>
            </a:r>
            <a:r>
              <a:rPr lang="en-GB" sz="2400" dirty="0" smtClean="0">
                <a:latin typeface="Avenir Medium"/>
                <a:ea typeface="+mn-ea"/>
                <a:cs typeface="Avenir Medium"/>
              </a:rPr>
              <a:t>boundaries</a:t>
            </a:r>
            <a:endParaRPr lang="en-GB" sz="2400" dirty="0">
              <a:latin typeface="Avenir Medium"/>
              <a:ea typeface="+mn-ea"/>
              <a:cs typeface="Avenir Medium"/>
            </a:endParaRPr>
          </a:p>
          <a:p>
            <a:pPr marL="314982" indent="-314982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GB" sz="2400" dirty="0" smtClean="0">
              <a:latin typeface="Avenir Medium"/>
              <a:ea typeface="+mn-ea"/>
              <a:cs typeface="Avenir Medium"/>
            </a:endParaRPr>
          </a:p>
          <a:p>
            <a:pPr marL="314982" indent="-314982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sz="2400" dirty="0" smtClean="0">
                <a:latin typeface="Avenir Medium"/>
                <a:ea typeface="+mn-ea"/>
                <a:cs typeface="Avenir Medium"/>
              </a:rPr>
              <a:t>It is still to be determined if and how these different model representations can affect the oceanic and continental impacts of LSDs and the AMOC, and thereby their predictability</a:t>
            </a:r>
            <a:endParaRPr lang="en-GB" sz="2400" dirty="0">
              <a:latin typeface="Avenir Medium"/>
              <a:ea typeface="+mn-ea"/>
              <a:cs typeface="Avenir Medium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75816" y="87135"/>
            <a:ext cx="4391489" cy="956398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3000" dirty="0">
              <a:latin typeface="Avenir Book"/>
              <a:cs typeface="Avenir Book"/>
            </a:endParaRPr>
          </a:p>
          <a:p>
            <a:pPr eaLnBrk="1" hangingPunct="1"/>
            <a:r>
              <a:rPr lang="es-ES" sz="3000" dirty="0" err="1" smtClean="0">
                <a:latin typeface="Avenir Black" charset="0"/>
                <a:cs typeface="Avenir Black" charset="0"/>
              </a:rPr>
              <a:t>Take</a:t>
            </a:r>
            <a:r>
              <a:rPr lang="es-ES" sz="3000" dirty="0" smtClean="0">
                <a:latin typeface="Avenir Black" charset="0"/>
                <a:cs typeface="Avenir Black" charset="0"/>
              </a:rPr>
              <a:t> home </a:t>
            </a:r>
            <a:r>
              <a:rPr lang="es-ES" sz="3000" dirty="0" err="1" smtClean="0">
                <a:latin typeface="Avenir Black" charset="0"/>
                <a:cs typeface="Avenir Black" charset="0"/>
              </a:rPr>
              <a:t>messages</a:t>
            </a:r>
            <a:r>
              <a:rPr lang="mr-IN" sz="3000" dirty="0" smtClean="0">
                <a:latin typeface="Avenir Black" charset="0"/>
                <a:cs typeface="Avenir Black" charset="0"/>
              </a:rPr>
              <a:t>…</a:t>
            </a:r>
            <a:endParaRPr lang="es-ES" sz="3000" dirty="0" smtClean="0">
              <a:latin typeface="Avenir Black" charset="0"/>
              <a:cs typeface="Avenir Black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728" y="37943"/>
            <a:ext cx="1219200" cy="122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ángulo 3"/>
          <p:cNvSpPr/>
          <p:nvPr/>
        </p:nvSpPr>
        <p:spPr>
          <a:xfrm>
            <a:off x="4968304" y="6804173"/>
            <a:ext cx="4830267" cy="498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 err="1" smtClean="0">
                <a:solidFill>
                  <a:srgbClr val="1793D4"/>
                </a:solidFill>
                <a:latin typeface="Avenir Black" charset="0"/>
                <a:cs typeface="Avenir Black" charset="0"/>
              </a:rPr>
              <a:t>Thanks</a:t>
            </a:r>
            <a:r>
              <a:rPr lang="es-ES" sz="2800" dirty="0" smtClean="0">
                <a:solidFill>
                  <a:srgbClr val="1793D4"/>
                </a:solidFill>
                <a:latin typeface="Avenir Black" charset="0"/>
                <a:cs typeface="Avenir Black" charset="0"/>
              </a:rPr>
              <a:t> </a:t>
            </a:r>
            <a:r>
              <a:rPr lang="es-ES" sz="2800" dirty="0" err="1" smtClean="0">
                <a:solidFill>
                  <a:srgbClr val="1793D4"/>
                </a:solidFill>
                <a:latin typeface="Avenir Black" charset="0"/>
                <a:cs typeface="Avenir Black" charset="0"/>
              </a:rPr>
              <a:t>for</a:t>
            </a:r>
            <a:r>
              <a:rPr lang="es-ES" sz="2800" dirty="0" smtClean="0">
                <a:solidFill>
                  <a:srgbClr val="1793D4"/>
                </a:solidFill>
                <a:latin typeface="Avenir Black" charset="0"/>
                <a:cs typeface="Avenir Black" charset="0"/>
              </a:rPr>
              <a:t> </a:t>
            </a:r>
            <a:r>
              <a:rPr lang="es-ES" sz="2800" dirty="0" err="1" smtClean="0">
                <a:solidFill>
                  <a:srgbClr val="1793D4"/>
                </a:solidFill>
                <a:latin typeface="Avenir Black" charset="0"/>
                <a:cs typeface="Avenir Black" charset="0"/>
              </a:rPr>
              <a:t>your</a:t>
            </a:r>
            <a:r>
              <a:rPr lang="es-ES" sz="2800" dirty="0" smtClean="0">
                <a:solidFill>
                  <a:srgbClr val="1793D4"/>
                </a:solidFill>
                <a:latin typeface="Avenir Black" charset="0"/>
                <a:cs typeface="Avenir Black" charset="0"/>
              </a:rPr>
              <a:t> </a:t>
            </a:r>
            <a:r>
              <a:rPr lang="es-ES" sz="2800" dirty="0" err="1" smtClean="0">
                <a:solidFill>
                  <a:srgbClr val="1793D4"/>
                </a:solidFill>
                <a:latin typeface="Avenir Black" charset="0"/>
                <a:cs typeface="Avenir Black" charset="0"/>
              </a:rPr>
              <a:t>attention</a:t>
            </a:r>
            <a:r>
              <a:rPr lang="es-ES" sz="2800" dirty="0" smtClean="0">
                <a:solidFill>
                  <a:srgbClr val="1793D4"/>
                </a:solidFill>
                <a:latin typeface="Avenir Black" charset="0"/>
                <a:cs typeface="Avenir Black" charset="0"/>
              </a:rPr>
              <a:t>!!</a:t>
            </a:r>
            <a:endParaRPr lang="es-ES" sz="2800" dirty="0">
              <a:solidFill>
                <a:srgbClr val="1793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75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adroTexto 35"/>
          <p:cNvSpPr txBox="1">
            <a:spLocks noChangeArrowheads="1"/>
          </p:cNvSpPr>
          <p:nvPr/>
        </p:nvSpPr>
        <p:spPr bwMode="auto">
          <a:xfrm>
            <a:off x="345766" y="1961902"/>
            <a:ext cx="1915909" cy="28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300" b="1" dirty="0">
                <a:latin typeface="Avenir Medium"/>
                <a:cs typeface="Avenir Medium"/>
              </a:rPr>
              <a:t>SST </a:t>
            </a:r>
            <a:r>
              <a:rPr lang="es-ES" sz="1300" b="1" dirty="0" err="1">
                <a:latin typeface="Avenir Medium"/>
                <a:cs typeface="Avenir Medium"/>
              </a:rPr>
              <a:t>trends</a:t>
            </a:r>
            <a:r>
              <a:rPr lang="es-ES" sz="1300" b="1" dirty="0">
                <a:latin typeface="Avenir Medium"/>
                <a:cs typeface="Avenir Medium"/>
              </a:rPr>
              <a:t> (2005-2014)</a:t>
            </a:r>
          </a:p>
        </p:txBody>
      </p:sp>
      <p:sp>
        <p:nvSpPr>
          <p:cNvPr id="25" name="CuadroTexto 36"/>
          <p:cNvSpPr txBox="1">
            <a:spLocks noChangeArrowheads="1"/>
          </p:cNvSpPr>
          <p:nvPr/>
        </p:nvSpPr>
        <p:spPr bwMode="auto">
          <a:xfrm>
            <a:off x="2274333" y="1961902"/>
            <a:ext cx="2005677" cy="28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300" b="1" dirty="0">
                <a:latin typeface="Avenir Medium"/>
                <a:cs typeface="Avenir Medium"/>
              </a:rPr>
              <a:t>T700 </a:t>
            </a:r>
            <a:r>
              <a:rPr lang="es-ES" sz="1300" b="1" dirty="0" err="1">
                <a:latin typeface="Avenir Medium"/>
                <a:cs typeface="Avenir Medium"/>
              </a:rPr>
              <a:t>trends</a:t>
            </a:r>
            <a:r>
              <a:rPr lang="es-ES" sz="1300" b="1" dirty="0">
                <a:latin typeface="Avenir Medium"/>
                <a:cs typeface="Avenir Medium"/>
              </a:rPr>
              <a:t> (2005-2014)</a:t>
            </a:r>
          </a:p>
        </p:txBody>
      </p:sp>
      <p:pic>
        <p:nvPicPr>
          <p:cNvPr id="27" name="Imagen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5" b="52602"/>
          <a:stretch>
            <a:fillRect/>
          </a:stretch>
        </p:blipFill>
        <p:spPr bwMode="auto">
          <a:xfrm>
            <a:off x="287784" y="2249934"/>
            <a:ext cx="4093364" cy="181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ángulo 27"/>
          <p:cNvSpPr/>
          <p:nvPr/>
        </p:nvSpPr>
        <p:spPr bwMode="auto">
          <a:xfrm>
            <a:off x="3145112" y="2482694"/>
            <a:ext cx="618017" cy="463514"/>
          </a:xfrm>
          <a:prstGeom prst="rect">
            <a:avLst/>
          </a:prstGeom>
          <a:noFill/>
          <a:ln w="38100" cmpd="sng">
            <a:solidFill>
              <a:srgbClr val="1793D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9" name="Rectángulo 28"/>
          <p:cNvSpPr/>
          <p:nvPr/>
        </p:nvSpPr>
        <p:spPr bwMode="auto">
          <a:xfrm>
            <a:off x="1136555" y="2482694"/>
            <a:ext cx="618017" cy="463514"/>
          </a:xfrm>
          <a:prstGeom prst="rect">
            <a:avLst/>
          </a:prstGeom>
          <a:noFill/>
          <a:ln w="38100" cmpd="sng">
            <a:solidFill>
              <a:srgbClr val="1793D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0" name="CuadroTexto 39"/>
          <p:cNvSpPr txBox="1">
            <a:spLocks noChangeArrowheads="1"/>
          </p:cNvSpPr>
          <p:nvPr/>
        </p:nvSpPr>
        <p:spPr bwMode="auto">
          <a:xfrm>
            <a:off x="1165991" y="5018083"/>
            <a:ext cx="2359099" cy="3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500" b="1" dirty="0">
                <a:latin typeface="Avenir Medium"/>
                <a:cs typeface="Avenir Medium"/>
              </a:rPr>
              <a:t>T700 </a:t>
            </a:r>
            <a:r>
              <a:rPr lang="es-ES" sz="1500" b="1" dirty="0" smtClean="0">
                <a:latin typeface="Avenir Medium"/>
                <a:cs typeface="Avenir Medium"/>
              </a:rPr>
              <a:t>[ </a:t>
            </a:r>
            <a:r>
              <a:rPr lang="es-ES" sz="1500" b="1" dirty="0" smtClean="0">
                <a:solidFill>
                  <a:srgbClr val="1793D4"/>
                </a:solidFill>
                <a:latin typeface="Avenir Medium"/>
                <a:cs typeface="Avenir Medium"/>
              </a:rPr>
              <a:t>50</a:t>
            </a:r>
            <a:r>
              <a:rPr lang="es-ES" sz="1500" b="1" dirty="0">
                <a:solidFill>
                  <a:srgbClr val="1793D4"/>
                </a:solidFill>
                <a:latin typeface="Avenir Medium"/>
                <a:cs typeface="Avenir Medium"/>
              </a:rPr>
              <a:t>-</a:t>
            </a:r>
            <a:r>
              <a:rPr lang="es-ES" sz="1500" b="1" dirty="0" smtClean="0">
                <a:solidFill>
                  <a:srgbClr val="1793D4"/>
                </a:solidFill>
                <a:latin typeface="Avenir Medium"/>
                <a:cs typeface="Avenir Medium"/>
              </a:rPr>
              <a:t>10W ; 35</a:t>
            </a:r>
            <a:r>
              <a:rPr lang="es-ES" sz="1500" b="1" dirty="0">
                <a:solidFill>
                  <a:srgbClr val="1793D4"/>
                </a:solidFill>
                <a:latin typeface="Avenir Medium"/>
                <a:cs typeface="Avenir Medium"/>
              </a:rPr>
              <a:t>-</a:t>
            </a:r>
            <a:r>
              <a:rPr lang="es-ES" sz="1500" b="1" dirty="0" smtClean="0">
                <a:solidFill>
                  <a:srgbClr val="1793D4"/>
                </a:solidFill>
                <a:latin typeface="Avenir Medium"/>
                <a:cs typeface="Avenir Medium"/>
              </a:rPr>
              <a:t>65N </a:t>
            </a:r>
            <a:r>
              <a:rPr lang="es-ES" sz="1500" b="1" dirty="0" smtClean="0">
                <a:latin typeface="Avenir Medium"/>
                <a:cs typeface="Avenir Medium"/>
              </a:rPr>
              <a:t>]</a:t>
            </a:r>
            <a:endParaRPr lang="es-ES" sz="1500" b="1" dirty="0">
              <a:latin typeface="Avenir Medium"/>
              <a:cs typeface="Avenir Medium"/>
            </a:endParaRPr>
          </a:p>
        </p:txBody>
      </p:sp>
      <p:pic>
        <p:nvPicPr>
          <p:cNvPr id="31" name="Imagen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22"/>
          <a:stretch>
            <a:fillRect/>
          </a:stretch>
        </p:blipFill>
        <p:spPr bwMode="auto">
          <a:xfrm>
            <a:off x="151691" y="5309868"/>
            <a:ext cx="4312557" cy="221438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>
            <a:spLocks noChangeArrowheads="1"/>
          </p:cNvSpPr>
          <p:nvPr/>
        </p:nvSpPr>
        <p:spPr bwMode="auto">
          <a:xfrm>
            <a:off x="540022" y="1525473"/>
            <a:ext cx="3132138" cy="3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6600"/>
                </a:solidFill>
                <a:latin typeface="Avenir Book" charset="0"/>
                <a:cs typeface="Avenir Book" charset="0"/>
              </a:rPr>
              <a:t>Robson et al (2016)</a:t>
            </a:r>
          </a:p>
        </p:txBody>
      </p:sp>
      <p:sp>
        <p:nvSpPr>
          <p:cNvPr id="33" name="CuadroTexto 8"/>
          <p:cNvSpPr txBox="1">
            <a:spLocks noChangeArrowheads="1"/>
          </p:cNvSpPr>
          <p:nvPr/>
        </p:nvSpPr>
        <p:spPr bwMode="auto">
          <a:xfrm>
            <a:off x="295225" y="4151422"/>
            <a:ext cx="4097015" cy="82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A Labrador Sea </a:t>
            </a:r>
            <a:r>
              <a:rPr lang="es-ES" sz="1700" dirty="0" err="1">
                <a:solidFill>
                  <a:srgbClr val="800000"/>
                </a:solidFill>
                <a:latin typeface="Avenir Book" charset="0"/>
                <a:cs typeface="Avenir Book" charset="0"/>
              </a:rPr>
              <a:t>density</a:t>
            </a:r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 (LSD) decline</a:t>
            </a:r>
          </a:p>
          <a:p>
            <a:pPr algn="ctr" eaLnBrk="1" hangingPunct="1"/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preceded </a:t>
            </a:r>
            <a:r>
              <a:rPr lang="es-ES" sz="1700" dirty="0" err="1">
                <a:solidFill>
                  <a:srgbClr val="800000"/>
                </a:solidFill>
                <a:latin typeface="Avenir Book" charset="0"/>
                <a:cs typeface="Avenir Book" charset="0"/>
              </a:rPr>
              <a:t>the</a:t>
            </a:r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 </a:t>
            </a:r>
            <a:r>
              <a:rPr lang="es-ES" sz="1700" dirty="0" err="1">
                <a:solidFill>
                  <a:srgbClr val="800000"/>
                </a:solidFill>
                <a:latin typeface="Avenir Book" charset="0"/>
                <a:cs typeface="Avenir Book" charset="0"/>
              </a:rPr>
              <a:t>occurrence</a:t>
            </a:r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 of </a:t>
            </a:r>
            <a:r>
              <a:rPr lang="es-ES" sz="1700" dirty="0" err="1">
                <a:solidFill>
                  <a:srgbClr val="800000"/>
                </a:solidFill>
                <a:latin typeface="Avenir Book" charset="0"/>
                <a:cs typeface="Avenir Book" charset="0"/>
              </a:rPr>
              <a:t>the</a:t>
            </a:r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 </a:t>
            </a:r>
            <a:r>
              <a:rPr lang="es-ES" sz="1700" dirty="0" err="1">
                <a:solidFill>
                  <a:srgbClr val="800000"/>
                </a:solidFill>
                <a:latin typeface="Avenir Book" charset="0"/>
                <a:cs typeface="Avenir Book" charset="0"/>
              </a:rPr>
              <a:t>recent</a:t>
            </a:r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 </a:t>
            </a:r>
            <a:r>
              <a:rPr lang="es-ES" sz="1700" dirty="0" err="1">
                <a:solidFill>
                  <a:srgbClr val="800000"/>
                </a:solidFill>
                <a:latin typeface="Avenir Book" charset="0"/>
                <a:cs typeface="Avenir Book" charset="0"/>
              </a:rPr>
              <a:t>cold</a:t>
            </a:r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 blob in </a:t>
            </a:r>
            <a:r>
              <a:rPr lang="es-ES" sz="1700" dirty="0" err="1">
                <a:solidFill>
                  <a:srgbClr val="800000"/>
                </a:solidFill>
                <a:latin typeface="Avenir Book" charset="0"/>
                <a:cs typeface="Avenir Book" charset="0"/>
              </a:rPr>
              <a:t>the</a:t>
            </a:r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 North </a:t>
            </a:r>
            <a:r>
              <a:rPr lang="es-ES" sz="1700" dirty="0" err="1" smtClean="0">
                <a:solidFill>
                  <a:srgbClr val="800000"/>
                </a:solidFill>
                <a:latin typeface="Avenir Book" charset="0"/>
                <a:cs typeface="Avenir Book" charset="0"/>
              </a:rPr>
              <a:t>Atlantic</a:t>
            </a:r>
            <a:endParaRPr lang="es-ES" sz="1700" dirty="0">
              <a:solidFill>
                <a:srgbClr val="8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74689" y="971525"/>
            <a:ext cx="3241487" cy="411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dirty="0" err="1" smtClean="0">
                <a:latin typeface="Avenir Medium"/>
                <a:cs typeface="Avenir Medium"/>
              </a:rPr>
              <a:t>Origins</a:t>
            </a:r>
            <a:r>
              <a:rPr lang="es-ES" sz="2200" dirty="0" smtClean="0">
                <a:latin typeface="Avenir Medium"/>
                <a:cs typeface="Avenir Medium"/>
              </a:rPr>
              <a:t> of </a:t>
            </a:r>
            <a:r>
              <a:rPr lang="es-ES" sz="2200" dirty="0" err="1" smtClean="0">
                <a:latin typeface="Avenir Medium"/>
                <a:cs typeface="Avenir Medium"/>
              </a:rPr>
              <a:t>the</a:t>
            </a:r>
            <a:r>
              <a:rPr lang="es-ES" sz="2200" dirty="0" smtClean="0">
                <a:latin typeface="Avenir Medium"/>
                <a:cs typeface="Avenir Medium"/>
              </a:rPr>
              <a:t> </a:t>
            </a:r>
            <a:r>
              <a:rPr lang="es-ES" sz="2200" dirty="0" err="1" smtClean="0">
                <a:latin typeface="Avenir Medium"/>
                <a:cs typeface="Avenir Medium"/>
              </a:rPr>
              <a:t>cold</a:t>
            </a:r>
            <a:r>
              <a:rPr lang="es-ES" sz="2200" dirty="0" smtClean="0">
                <a:latin typeface="Avenir Medium"/>
                <a:cs typeface="Avenir Medium"/>
              </a:rPr>
              <a:t>-blob</a:t>
            </a:r>
            <a:endParaRPr lang="es-ES" sz="2200" dirty="0">
              <a:latin typeface="Avenir Medium"/>
              <a:cs typeface="Avenir Medium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320" y="5417886"/>
            <a:ext cx="4608265" cy="2034359"/>
          </a:xfrm>
          <a:prstGeom prst="rect">
            <a:avLst/>
          </a:prstGeom>
        </p:spPr>
      </p:pic>
      <p:sp>
        <p:nvSpPr>
          <p:cNvPr id="26" name="CuadroTexto 39"/>
          <p:cNvSpPr txBox="1">
            <a:spLocks noChangeArrowheads="1"/>
          </p:cNvSpPr>
          <p:nvPr/>
        </p:nvSpPr>
        <p:spPr bwMode="auto">
          <a:xfrm>
            <a:off x="6447822" y="5147989"/>
            <a:ext cx="2048627" cy="3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500" b="1" dirty="0" smtClean="0">
                <a:latin typeface="Avenir Medium"/>
                <a:cs typeface="Avenir Medium"/>
              </a:rPr>
              <a:t>LSD </a:t>
            </a:r>
            <a:r>
              <a:rPr lang="es-ES" sz="1500" b="1" dirty="0" err="1" smtClean="0">
                <a:latin typeface="Avenir Medium"/>
                <a:cs typeface="Avenir Medium"/>
              </a:rPr>
              <a:t>evolution</a:t>
            </a:r>
            <a:r>
              <a:rPr lang="es-ES" sz="1500" b="1" dirty="0" smtClean="0">
                <a:latin typeface="Avenir Medium"/>
                <a:cs typeface="Avenir Medium"/>
              </a:rPr>
              <a:t> in GC2</a:t>
            </a:r>
            <a:endParaRPr lang="es-ES" sz="1500" b="1" dirty="0">
              <a:latin typeface="Avenir Medium"/>
              <a:cs typeface="Avenir Medium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728" y="37943"/>
            <a:ext cx="1219200" cy="122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CuadroTexto 21"/>
          <p:cNvSpPr txBox="1"/>
          <p:nvPr/>
        </p:nvSpPr>
        <p:spPr>
          <a:xfrm>
            <a:off x="5562988" y="4122039"/>
            <a:ext cx="3927709" cy="8819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8000"/>
                </a:solidFill>
                <a:latin typeface="Avenir Black"/>
                <a:cs typeface="Avenir Black"/>
              </a:rPr>
              <a:t> </a:t>
            </a:r>
            <a:r>
              <a:rPr lang="es-ES" sz="1600" b="1" dirty="0" smtClean="0">
                <a:solidFill>
                  <a:srgbClr val="008000"/>
                </a:solidFill>
                <a:latin typeface="Avenir Black"/>
                <a:cs typeface="Avenir Black"/>
              </a:rPr>
              <a:t>   HadGEM3-GC2 (GC2)</a:t>
            </a:r>
            <a:r>
              <a:rPr lang="es-ES" sz="1600" b="1" dirty="0" smtClean="0">
                <a:latin typeface="Avenir Book"/>
                <a:cs typeface="Avenir Book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1500" dirty="0" smtClean="0">
                <a:latin typeface="Avenir Book"/>
                <a:cs typeface="Avenir Book"/>
              </a:rPr>
              <a:t>Preindustrial control experiment (310 </a:t>
            </a:r>
            <a:r>
              <a:rPr lang="en-US" sz="1500" dirty="0" err="1" smtClean="0">
                <a:latin typeface="Avenir Book"/>
                <a:cs typeface="Avenir Book"/>
              </a:rPr>
              <a:t>yrs</a:t>
            </a:r>
            <a:r>
              <a:rPr lang="en-US" sz="1500" dirty="0" smtClean="0">
                <a:latin typeface="Avenir Book"/>
                <a:cs typeface="Avenir Book"/>
              </a:rPr>
              <a:t>) </a:t>
            </a:r>
            <a:endParaRPr lang="en-US" sz="1500" dirty="0">
              <a:latin typeface="Avenir Book"/>
              <a:cs typeface="Avenir Book"/>
            </a:endParaRPr>
          </a:p>
          <a:p>
            <a:pPr algn="ctr">
              <a:lnSpc>
                <a:spcPct val="120000"/>
              </a:lnSpc>
            </a:pPr>
            <a:r>
              <a:rPr lang="en-US" sz="1500" dirty="0" smtClean="0">
                <a:latin typeface="Avenir Book"/>
                <a:cs typeface="Avenir Book"/>
              </a:rPr>
              <a:t>Eddy-permitting resolution (1/4° ocean)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554045" y="-86044"/>
            <a:ext cx="4564878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pPr eaLnBrk="1" hangingPunct="1"/>
            <a:r>
              <a:rPr lang="es-ES" sz="2800" dirty="0">
                <a:latin typeface="Avenir Black" charset="0"/>
                <a:cs typeface="Avenir Black" charset="0"/>
              </a:rPr>
              <a:t>I. </a:t>
            </a:r>
            <a:r>
              <a:rPr lang="es-ES" sz="2800" dirty="0" err="1">
                <a:latin typeface="Avenir Black" charset="0"/>
                <a:cs typeface="Avenir Black" charset="0"/>
              </a:rPr>
              <a:t>Context</a:t>
            </a:r>
            <a:r>
              <a:rPr lang="es-ES" sz="2800" dirty="0">
                <a:latin typeface="Avenir Black" charset="0"/>
                <a:cs typeface="Avenir Black" charset="0"/>
              </a:rPr>
              <a:t> </a:t>
            </a:r>
            <a:r>
              <a:rPr lang="es-E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venir Black" charset="0"/>
                <a:cs typeface="Avenir Black" charset="0"/>
              </a:rPr>
              <a:t>and </a:t>
            </a:r>
            <a:r>
              <a:rPr lang="es-ES" sz="2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venir Black" charset="0"/>
                <a:cs typeface="Avenir Black" charset="0"/>
              </a:rPr>
              <a:t>Motivation</a:t>
            </a:r>
            <a:endParaRPr lang="es-ES" sz="2800" dirty="0">
              <a:solidFill>
                <a:schemeClr val="bg2">
                  <a:lumMod val="60000"/>
                  <a:lumOff val="40000"/>
                </a:schemeClr>
              </a:solidFill>
              <a:latin typeface="Avenir Black" charset="0"/>
              <a:cs typeface="Avenir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489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adroTexto 35"/>
          <p:cNvSpPr txBox="1">
            <a:spLocks noChangeArrowheads="1"/>
          </p:cNvSpPr>
          <p:nvPr/>
        </p:nvSpPr>
        <p:spPr bwMode="auto">
          <a:xfrm>
            <a:off x="345766" y="1961902"/>
            <a:ext cx="1915909" cy="28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300" b="1" dirty="0">
                <a:latin typeface="Avenir Medium"/>
                <a:cs typeface="Avenir Medium"/>
              </a:rPr>
              <a:t>SST </a:t>
            </a:r>
            <a:r>
              <a:rPr lang="es-ES" sz="1300" b="1" dirty="0" err="1">
                <a:latin typeface="Avenir Medium"/>
                <a:cs typeface="Avenir Medium"/>
              </a:rPr>
              <a:t>trends</a:t>
            </a:r>
            <a:r>
              <a:rPr lang="es-ES" sz="1300" b="1" dirty="0">
                <a:latin typeface="Avenir Medium"/>
                <a:cs typeface="Avenir Medium"/>
              </a:rPr>
              <a:t> (2005-2014)</a:t>
            </a:r>
          </a:p>
        </p:txBody>
      </p:sp>
      <p:sp>
        <p:nvSpPr>
          <p:cNvPr id="25" name="CuadroTexto 36"/>
          <p:cNvSpPr txBox="1">
            <a:spLocks noChangeArrowheads="1"/>
          </p:cNvSpPr>
          <p:nvPr/>
        </p:nvSpPr>
        <p:spPr bwMode="auto">
          <a:xfrm>
            <a:off x="2274333" y="1961902"/>
            <a:ext cx="2005677" cy="28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300" b="1" dirty="0">
                <a:latin typeface="Avenir Medium"/>
                <a:cs typeface="Avenir Medium"/>
              </a:rPr>
              <a:t>T700 </a:t>
            </a:r>
            <a:r>
              <a:rPr lang="es-ES" sz="1300" b="1" dirty="0" err="1">
                <a:latin typeface="Avenir Medium"/>
                <a:cs typeface="Avenir Medium"/>
              </a:rPr>
              <a:t>trends</a:t>
            </a:r>
            <a:r>
              <a:rPr lang="es-ES" sz="1300" b="1" dirty="0">
                <a:latin typeface="Avenir Medium"/>
                <a:cs typeface="Avenir Medium"/>
              </a:rPr>
              <a:t> (2005-2014)</a:t>
            </a:r>
          </a:p>
        </p:txBody>
      </p:sp>
      <p:pic>
        <p:nvPicPr>
          <p:cNvPr id="27" name="Imagen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5" b="52602"/>
          <a:stretch>
            <a:fillRect/>
          </a:stretch>
        </p:blipFill>
        <p:spPr bwMode="auto">
          <a:xfrm>
            <a:off x="287784" y="2249934"/>
            <a:ext cx="4093364" cy="181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ángulo 27"/>
          <p:cNvSpPr/>
          <p:nvPr/>
        </p:nvSpPr>
        <p:spPr bwMode="auto">
          <a:xfrm>
            <a:off x="3145112" y="2482694"/>
            <a:ext cx="618017" cy="463514"/>
          </a:xfrm>
          <a:prstGeom prst="rect">
            <a:avLst/>
          </a:prstGeom>
          <a:noFill/>
          <a:ln w="38100" cmpd="sng">
            <a:solidFill>
              <a:srgbClr val="1793D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9" name="Rectángulo 28"/>
          <p:cNvSpPr/>
          <p:nvPr/>
        </p:nvSpPr>
        <p:spPr bwMode="auto">
          <a:xfrm>
            <a:off x="1136555" y="2482694"/>
            <a:ext cx="618017" cy="463514"/>
          </a:xfrm>
          <a:prstGeom prst="rect">
            <a:avLst/>
          </a:prstGeom>
          <a:noFill/>
          <a:ln w="38100" cmpd="sng">
            <a:solidFill>
              <a:srgbClr val="1793D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0" name="CuadroTexto 39"/>
          <p:cNvSpPr txBox="1">
            <a:spLocks noChangeArrowheads="1"/>
          </p:cNvSpPr>
          <p:nvPr/>
        </p:nvSpPr>
        <p:spPr bwMode="auto">
          <a:xfrm>
            <a:off x="1165991" y="5018083"/>
            <a:ext cx="2359099" cy="3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500" b="1" dirty="0">
                <a:latin typeface="Avenir Medium"/>
                <a:cs typeface="Avenir Medium"/>
              </a:rPr>
              <a:t>T700 </a:t>
            </a:r>
            <a:r>
              <a:rPr lang="es-ES" sz="1500" b="1" dirty="0" smtClean="0">
                <a:latin typeface="Avenir Medium"/>
                <a:cs typeface="Avenir Medium"/>
              </a:rPr>
              <a:t>[ </a:t>
            </a:r>
            <a:r>
              <a:rPr lang="es-ES" sz="1500" b="1" dirty="0" smtClean="0">
                <a:solidFill>
                  <a:srgbClr val="1793D4"/>
                </a:solidFill>
                <a:latin typeface="Avenir Medium"/>
                <a:cs typeface="Avenir Medium"/>
              </a:rPr>
              <a:t>50</a:t>
            </a:r>
            <a:r>
              <a:rPr lang="es-ES" sz="1500" b="1" dirty="0">
                <a:solidFill>
                  <a:srgbClr val="1793D4"/>
                </a:solidFill>
                <a:latin typeface="Avenir Medium"/>
                <a:cs typeface="Avenir Medium"/>
              </a:rPr>
              <a:t>-</a:t>
            </a:r>
            <a:r>
              <a:rPr lang="es-ES" sz="1500" b="1" dirty="0" smtClean="0">
                <a:solidFill>
                  <a:srgbClr val="1793D4"/>
                </a:solidFill>
                <a:latin typeface="Avenir Medium"/>
                <a:cs typeface="Avenir Medium"/>
              </a:rPr>
              <a:t>10W ; 35</a:t>
            </a:r>
            <a:r>
              <a:rPr lang="es-ES" sz="1500" b="1" dirty="0">
                <a:solidFill>
                  <a:srgbClr val="1793D4"/>
                </a:solidFill>
                <a:latin typeface="Avenir Medium"/>
                <a:cs typeface="Avenir Medium"/>
              </a:rPr>
              <a:t>-</a:t>
            </a:r>
            <a:r>
              <a:rPr lang="es-ES" sz="1500" b="1" dirty="0" smtClean="0">
                <a:solidFill>
                  <a:srgbClr val="1793D4"/>
                </a:solidFill>
                <a:latin typeface="Avenir Medium"/>
                <a:cs typeface="Avenir Medium"/>
              </a:rPr>
              <a:t>65N </a:t>
            </a:r>
            <a:r>
              <a:rPr lang="es-ES" sz="1500" b="1" dirty="0" smtClean="0">
                <a:latin typeface="Avenir Medium"/>
                <a:cs typeface="Avenir Medium"/>
              </a:rPr>
              <a:t>]</a:t>
            </a:r>
            <a:endParaRPr lang="es-ES" sz="1500" b="1" dirty="0">
              <a:latin typeface="Avenir Medium"/>
              <a:cs typeface="Avenir Medium"/>
            </a:endParaRPr>
          </a:p>
        </p:txBody>
      </p:sp>
      <p:pic>
        <p:nvPicPr>
          <p:cNvPr id="31" name="Imagen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22"/>
          <a:stretch>
            <a:fillRect/>
          </a:stretch>
        </p:blipFill>
        <p:spPr bwMode="auto">
          <a:xfrm>
            <a:off x="151691" y="5309868"/>
            <a:ext cx="4312557" cy="221438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>
            <a:spLocks noChangeArrowheads="1"/>
          </p:cNvSpPr>
          <p:nvPr/>
        </p:nvSpPr>
        <p:spPr bwMode="auto">
          <a:xfrm>
            <a:off x="540022" y="1525473"/>
            <a:ext cx="3132138" cy="3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6600"/>
                </a:solidFill>
                <a:latin typeface="Avenir Book" charset="0"/>
                <a:cs typeface="Avenir Book" charset="0"/>
              </a:rPr>
              <a:t>Robson et al (2016)</a:t>
            </a:r>
          </a:p>
        </p:txBody>
      </p:sp>
      <p:sp>
        <p:nvSpPr>
          <p:cNvPr id="33" name="CuadroTexto 8"/>
          <p:cNvSpPr txBox="1">
            <a:spLocks noChangeArrowheads="1"/>
          </p:cNvSpPr>
          <p:nvPr/>
        </p:nvSpPr>
        <p:spPr bwMode="auto">
          <a:xfrm>
            <a:off x="295225" y="4151422"/>
            <a:ext cx="4097015" cy="82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A Labrador Sea </a:t>
            </a:r>
            <a:r>
              <a:rPr lang="es-ES" sz="1700" dirty="0" err="1">
                <a:solidFill>
                  <a:srgbClr val="800000"/>
                </a:solidFill>
                <a:latin typeface="Avenir Book" charset="0"/>
                <a:cs typeface="Avenir Book" charset="0"/>
              </a:rPr>
              <a:t>density</a:t>
            </a:r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 (LSD) decline</a:t>
            </a:r>
          </a:p>
          <a:p>
            <a:pPr algn="ctr" eaLnBrk="1" hangingPunct="1"/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preceded </a:t>
            </a:r>
            <a:r>
              <a:rPr lang="es-ES" sz="1700" dirty="0" err="1">
                <a:solidFill>
                  <a:srgbClr val="800000"/>
                </a:solidFill>
                <a:latin typeface="Avenir Book" charset="0"/>
                <a:cs typeface="Avenir Book" charset="0"/>
              </a:rPr>
              <a:t>the</a:t>
            </a:r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 </a:t>
            </a:r>
            <a:r>
              <a:rPr lang="es-ES" sz="1700" dirty="0" err="1">
                <a:solidFill>
                  <a:srgbClr val="800000"/>
                </a:solidFill>
                <a:latin typeface="Avenir Book" charset="0"/>
                <a:cs typeface="Avenir Book" charset="0"/>
              </a:rPr>
              <a:t>occurrence</a:t>
            </a:r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 of </a:t>
            </a:r>
            <a:r>
              <a:rPr lang="es-ES" sz="1700" dirty="0" err="1">
                <a:solidFill>
                  <a:srgbClr val="800000"/>
                </a:solidFill>
                <a:latin typeface="Avenir Book" charset="0"/>
                <a:cs typeface="Avenir Book" charset="0"/>
              </a:rPr>
              <a:t>the</a:t>
            </a:r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 </a:t>
            </a:r>
            <a:r>
              <a:rPr lang="es-ES" sz="1700" dirty="0" err="1">
                <a:solidFill>
                  <a:srgbClr val="800000"/>
                </a:solidFill>
                <a:latin typeface="Avenir Book" charset="0"/>
                <a:cs typeface="Avenir Book" charset="0"/>
              </a:rPr>
              <a:t>recent</a:t>
            </a:r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 </a:t>
            </a:r>
            <a:r>
              <a:rPr lang="es-ES" sz="1700" dirty="0" err="1">
                <a:solidFill>
                  <a:srgbClr val="800000"/>
                </a:solidFill>
                <a:latin typeface="Avenir Book" charset="0"/>
                <a:cs typeface="Avenir Book" charset="0"/>
              </a:rPr>
              <a:t>cold</a:t>
            </a:r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 blob in </a:t>
            </a:r>
            <a:r>
              <a:rPr lang="es-ES" sz="1700" dirty="0" err="1">
                <a:solidFill>
                  <a:srgbClr val="800000"/>
                </a:solidFill>
                <a:latin typeface="Avenir Book" charset="0"/>
                <a:cs typeface="Avenir Book" charset="0"/>
              </a:rPr>
              <a:t>the</a:t>
            </a:r>
            <a:r>
              <a:rPr lang="es-ES" sz="1700" dirty="0">
                <a:solidFill>
                  <a:srgbClr val="800000"/>
                </a:solidFill>
                <a:latin typeface="Avenir Book" charset="0"/>
                <a:cs typeface="Avenir Book" charset="0"/>
              </a:rPr>
              <a:t> North </a:t>
            </a:r>
            <a:r>
              <a:rPr lang="es-ES" sz="1700" dirty="0" err="1" smtClean="0">
                <a:solidFill>
                  <a:srgbClr val="800000"/>
                </a:solidFill>
                <a:latin typeface="Avenir Book" charset="0"/>
                <a:cs typeface="Avenir Book" charset="0"/>
              </a:rPr>
              <a:t>Atlantic</a:t>
            </a:r>
            <a:endParaRPr lang="es-ES" sz="1700" dirty="0">
              <a:solidFill>
                <a:srgbClr val="8000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74689" y="971525"/>
            <a:ext cx="3241487" cy="411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dirty="0" err="1" smtClean="0">
                <a:latin typeface="Avenir Medium"/>
                <a:cs typeface="Avenir Medium"/>
              </a:rPr>
              <a:t>Origins</a:t>
            </a:r>
            <a:r>
              <a:rPr lang="es-ES" sz="2200" dirty="0" smtClean="0">
                <a:latin typeface="Avenir Medium"/>
                <a:cs typeface="Avenir Medium"/>
              </a:rPr>
              <a:t> of </a:t>
            </a:r>
            <a:r>
              <a:rPr lang="es-ES" sz="2200" dirty="0" err="1" smtClean="0">
                <a:latin typeface="Avenir Medium"/>
                <a:cs typeface="Avenir Medium"/>
              </a:rPr>
              <a:t>the</a:t>
            </a:r>
            <a:r>
              <a:rPr lang="es-ES" sz="2200" dirty="0" smtClean="0">
                <a:latin typeface="Avenir Medium"/>
                <a:cs typeface="Avenir Medium"/>
              </a:rPr>
              <a:t> </a:t>
            </a:r>
            <a:r>
              <a:rPr lang="es-ES" sz="2200" dirty="0" err="1" smtClean="0">
                <a:latin typeface="Avenir Medium"/>
                <a:cs typeface="Avenir Medium"/>
              </a:rPr>
              <a:t>cold</a:t>
            </a:r>
            <a:r>
              <a:rPr lang="es-ES" sz="2200" dirty="0" smtClean="0">
                <a:latin typeface="Avenir Medium"/>
                <a:cs typeface="Avenir Medium"/>
              </a:rPr>
              <a:t>-blob</a:t>
            </a:r>
            <a:endParaRPr lang="es-ES" sz="2200" dirty="0">
              <a:latin typeface="Avenir Medium"/>
              <a:cs typeface="Avenir Medium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4989" t="8174" r="7442" b="36214"/>
          <a:stretch/>
        </p:blipFill>
        <p:spPr>
          <a:xfrm>
            <a:off x="6056572" y="1340047"/>
            <a:ext cx="2944180" cy="2046016"/>
          </a:xfrm>
          <a:prstGeom prst="rect">
            <a:avLst/>
          </a:prstGeom>
        </p:spPr>
      </p:pic>
      <p:sp>
        <p:nvSpPr>
          <p:cNvPr id="4" name="Pentágono 3"/>
          <p:cNvSpPr/>
          <p:nvPr/>
        </p:nvSpPr>
        <p:spPr bwMode="auto">
          <a:xfrm>
            <a:off x="4824288" y="2699717"/>
            <a:ext cx="576064" cy="288032"/>
          </a:xfrm>
          <a:prstGeom prst="homePlate">
            <a:avLst/>
          </a:prstGeom>
          <a:solidFill>
            <a:srgbClr val="1793D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5" name="Rectángulo 4"/>
          <p:cNvSpPr/>
          <p:nvPr/>
        </p:nvSpPr>
        <p:spPr bwMode="auto">
          <a:xfrm>
            <a:off x="6120432" y="1389679"/>
            <a:ext cx="2736304" cy="19440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1" name="CuadroTexto 36"/>
          <p:cNvSpPr txBox="1">
            <a:spLocks noChangeArrowheads="1"/>
          </p:cNvSpPr>
          <p:nvPr/>
        </p:nvSpPr>
        <p:spPr bwMode="auto">
          <a:xfrm>
            <a:off x="6267441" y="827509"/>
            <a:ext cx="2404488" cy="52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500" b="1" dirty="0" err="1" smtClean="0">
                <a:latin typeface="Avenir Medium"/>
                <a:cs typeface="Avenir Medium"/>
              </a:rPr>
              <a:t>Composite</a:t>
            </a:r>
            <a:r>
              <a:rPr lang="es-ES" sz="1500" b="1" dirty="0" smtClean="0">
                <a:latin typeface="Avenir Medium"/>
                <a:cs typeface="Avenir Medium"/>
              </a:rPr>
              <a:t> T700 </a:t>
            </a:r>
            <a:r>
              <a:rPr lang="es-ES" sz="1500" b="1" dirty="0" err="1" smtClean="0">
                <a:latin typeface="Avenir Medium"/>
                <a:cs typeface="Avenir Medium"/>
              </a:rPr>
              <a:t>trend</a:t>
            </a:r>
            <a:endParaRPr lang="es-ES" sz="1500" b="1" dirty="0" smtClean="0">
              <a:latin typeface="Avenir Medium"/>
              <a:cs typeface="Avenir Medium"/>
            </a:endParaRPr>
          </a:p>
          <a:p>
            <a:pPr algn="ctr" eaLnBrk="1" hangingPunct="1"/>
            <a:r>
              <a:rPr lang="es-ES" sz="1500" b="1" dirty="0" smtClean="0">
                <a:latin typeface="Avenir Medium"/>
                <a:cs typeface="Avenir Medium"/>
              </a:rPr>
              <a:t> 5 </a:t>
            </a:r>
            <a:r>
              <a:rPr lang="es-ES" sz="1500" b="1" dirty="0" err="1" smtClean="0">
                <a:latin typeface="Avenir Medium"/>
                <a:cs typeface="Avenir Medium"/>
              </a:rPr>
              <a:t>year</a:t>
            </a:r>
            <a:r>
              <a:rPr lang="es-ES" sz="1500" b="1" dirty="0" smtClean="0">
                <a:latin typeface="Avenir Medium"/>
                <a:cs typeface="Avenir Medium"/>
              </a:rPr>
              <a:t> </a:t>
            </a:r>
            <a:r>
              <a:rPr lang="es-ES" sz="1500" b="1" dirty="0" err="1" smtClean="0">
                <a:latin typeface="Avenir Medium"/>
                <a:cs typeface="Avenir Medium"/>
              </a:rPr>
              <a:t>after</a:t>
            </a:r>
            <a:r>
              <a:rPr lang="es-ES" sz="1500" b="1" dirty="0" smtClean="0">
                <a:latin typeface="Avenir Medium"/>
                <a:cs typeface="Avenir Medium"/>
              </a:rPr>
              <a:t> LSD declines</a:t>
            </a:r>
            <a:endParaRPr lang="es-ES" sz="1500" b="1" dirty="0">
              <a:latin typeface="Avenir Medium"/>
              <a:cs typeface="Avenir Medium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3"/>
          <a:srcRect l="14989" t="76519" r="7442" b="5753"/>
          <a:stretch/>
        </p:blipFill>
        <p:spPr>
          <a:xfrm>
            <a:off x="6264448" y="3391577"/>
            <a:ext cx="2592288" cy="57427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320" y="5417886"/>
            <a:ext cx="4608265" cy="2034359"/>
          </a:xfrm>
          <a:prstGeom prst="rect">
            <a:avLst/>
          </a:prstGeom>
        </p:spPr>
      </p:pic>
      <p:sp>
        <p:nvSpPr>
          <p:cNvPr id="26" name="CuadroTexto 39"/>
          <p:cNvSpPr txBox="1">
            <a:spLocks noChangeArrowheads="1"/>
          </p:cNvSpPr>
          <p:nvPr/>
        </p:nvSpPr>
        <p:spPr bwMode="auto">
          <a:xfrm>
            <a:off x="6447822" y="5147989"/>
            <a:ext cx="2048627" cy="3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500" b="1" dirty="0" smtClean="0">
                <a:latin typeface="Avenir Medium"/>
                <a:cs typeface="Avenir Medium"/>
              </a:rPr>
              <a:t>LSD </a:t>
            </a:r>
            <a:r>
              <a:rPr lang="es-ES" sz="1500" b="1" dirty="0" err="1" smtClean="0">
                <a:latin typeface="Avenir Medium"/>
                <a:cs typeface="Avenir Medium"/>
              </a:rPr>
              <a:t>evolution</a:t>
            </a:r>
            <a:r>
              <a:rPr lang="es-ES" sz="1500" b="1" dirty="0" smtClean="0">
                <a:latin typeface="Avenir Medium"/>
                <a:cs typeface="Avenir Medium"/>
              </a:rPr>
              <a:t> in GC2</a:t>
            </a:r>
            <a:endParaRPr lang="es-ES" sz="1500" b="1" dirty="0">
              <a:latin typeface="Avenir Medium"/>
              <a:cs typeface="Avenir Medium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728" y="37943"/>
            <a:ext cx="1219200" cy="122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CuadroTexto 38"/>
          <p:cNvSpPr txBox="1"/>
          <p:nvPr/>
        </p:nvSpPr>
        <p:spPr>
          <a:xfrm>
            <a:off x="5562988" y="4122039"/>
            <a:ext cx="3927709" cy="8819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8000"/>
                </a:solidFill>
                <a:latin typeface="Avenir Black"/>
                <a:cs typeface="Avenir Black"/>
              </a:rPr>
              <a:t> </a:t>
            </a:r>
            <a:r>
              <a:rPr lang="es-ES" sz="1600" b="1" dirty="0" smtClean="0">
                <a:solidFill>
                  <a:srgbClr val="008000"/>
                </a:solidFill>
                <a:latin typeface="Avenir Black"/>
                <a:cs typeface="Avenir Black"/>
              </a:rPr>
              <a:t>   HadGEM3-GC2 (GC2)</a:t>
            </a:r>
            <a:r>
              <a:rPr lang="es-ES" sz="1600" b="1" dirty="0" smtClean="0">
                <a:latin typeface="Avenir Book"/>
                <a:cs typeface="Avenir Book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1500" dirty="0" smtClean="0">
                <a:latin typeface="Avenir Book"/>
                <a:cs typeface="Avenir Book"/>
              </a:rPr>
              <a:t>Preindustrial control experiment (310 </a:t>
            </a:r>
            <a:r>
              <a:rPr lang="en-US" sz="1500" dirty="0" err="1" smtClean="0">
                <a:latin typeface="Avenir Book"/>
                <a:cs typeface="Avenir Book"/>
              </a:rPr>
              <a:t>yrs</a:t>
            </a:r>
            <a:r>
              <a:rPr lang="en-US" sz="1500" dirty="0" smtClean="0">
                <a:latin typeface="Avenir Book"/>
                <a:cs typeface="Avenir Book"/>
              </a:rPr>
              <a:t>) </a:t>
            </a:r>
            <a:endParaRPr lang="en-US" sz="1500" dirty="0">
              <a:latin typeface="Avenir Book"/>
              <a:cs typeface="Avenir Book"/>
            </a:endParaRPr>
          </a:p>
          <a:p>
            <a:pPr algn="ctr">
              <a:lnSpc>
                <a:spcPct val="120000"/>
              </a:lnSpc>
            </a:pPr>
            <a:r>
              <a:rPr lang="en-US" sz="1500" dirty="0" smtClean="0">
                <a:latin typeface="Avenir Book"/>
                <a:cs typeface="Avenir Book"/>
              </a:rPr>
              <a:t>Eddy-permitting resolution (1/4° ocean)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554045" y="-86044"/>
            <a:ext cx="4564878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pPr eaLnBrk="1" hangingPunct="1"/>
            <a:r>
              <a:rPr lang="es-ES" sz="2800" dirty="0">
                <a:latin typeface="Avenir Black" charset="0"/>
                <a:cs typeface="Avenir Black" charset="0"/>
              </a:rPr>
              <a:t>I. </a:t>
            </a:r>
            <a:r>
              <a:rPr lang="es-ES" sz="2800" dirty="0" err="1">
                <a:latin typeface="Avenir Black" charset="0"/>
                <a:cs typeface="Avenir Black" charset="0"/>
              </a:rPr>
              <a:t>Context</a:t>
            </a:r>
            <a:r>
              <a:rPr lang="es-ES" sz="2800" dirty="0">
                <a:latin typeface="Avenir Black" charset="0"/>
                <a:cs typeface="Avenir Black" charset="0"/>
              </a:rPr>
              <a:t> </a:t>
            </a:r>
            <a:r>
              <a:rPr lang="es-E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venir Black" charset="0"/>
                <a:cs typeface="Avenir Black" charset="0"/>
              </a:rPr>
              <a:t>and </a:t>
            </a:r>
            <a:r>
              <a:rPr lang="es-ES" sz="2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venir Black" charset="0"/>
                <a:cs typeface="Avenir Black" charset="0"/>
              </a:rPr>
              <a:t>Motivation</a:t>
            </a:r>
            <a:endParaRPr lang="es-ES" sz="2800" dirty="0">
              <a:solidFill>
                <a:schemeClr val="bg2">
                  <a:lumMod val="60000"/>
                  <a:lumOff val="40000"/>
                </a:schemeClr>
              </a:solidFill>
              <a:latin typeface="Avenir Black" charset="0"/>
              <a:cs typeface="Avenir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366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adroTexto 19"/>
          <p:cNvSpPr txBox="1"/>
          <p:nvPr/>
        </p:nvSpPr>
        <p:spPr>
          <a:xfrm>
            <a:off x="5562988" y="4122039"/>
            <a:ext cx="3927709" cy="8819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8000"/>
                </a:solidFill>
                <a:latin typeface="Avenir Black"/>
                <a:cs typeface="Avenir Black"/>
              </a:rPr>
              <a:t> </a:t>
            </a:r>
            <a:r>
              <a:rPr lang="es-ES" sz="1600" b="1" dirty="0" smtClean="0">
                <a:solidFill>
                  <a:srgbClr val="008000"/>
                </a:solidFill>
                <a:latin typeface="Avenir Black"/>
                <a:cs typeface="Avenir Black"/>
              </a:rPr>
              <a:t>   HadGEM3-GC2 (GC2)</a:t>
            </a:r>
            <a:r>
              <a:rPr lang="es-ES" sz="1600" b="1" dirty="0" smtClean="0">
                <a:latin typeface="Avenir Book"/>
                <a:cs typeface="Avenir Book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1500" dirty="0" smtClean="0">
                <a:latin typeface="Avenir Book"/>
                <a:cs typeface="Avenir Book"/>
              </a:rPr>
              <a:t>Preindustrial control experiment (310 </a:t>
            </a:r>
            <a:r>
              <a:rPr lang="en-US" sz="1500" dirty="0" err="1" smtClean="0">
                <a:latin typeface="Avenir Book"/>
                <a:cs typeface="Avenir Book"/>
              </a:rPr>
              <a:t>yrs</a:t>
            </a:r>
            <a:r>
              <a:rPr lang="en-US" sz="1500" dirty="0" smtClean="0">
                <a:latin typeface="Avenir Book"/>
                <a:cs typeface="Avenir Book"/>
              </a:rPr>
              <a:t>) </a:t>
            </a:r>
            <a:endParaRPr lang="en-US" sz="1500" dirty="0">
              <a:latin typeface="Avenir Book"/>
              <a:cs typeface="Avenir Book"/>
            </a:endParaRPr>
          </a:p>
          <a:p>
            <a:pPr algn="ctr">
              <a:lnSpc>
                <a:spcPct val="120000"/>
              </a:lnSpc>
            </a:pPr>
            <a:r>
              <a:rPr lang="en-US" sz="1500" dirty="0" smtClean="0">
                <a:latin typeface="Avenir Book"/>
                <a:cs typeface="Avenir Book"/>
              </a:rPr>
              <a:t>Eddy-permitting resolution (1/4° ocean)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4989" t="8174" r="7442" b="36214"/>
          <a:stretch/>
        </p:blipFill>
        <p:spPr>
          <a:xfrm>
            <a:off x="6056572" y="1340047"/>
            <a:ext cx="2944180" cy="204601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 bwMode="auto">
          <a:xfrm>
            <a:off x="6120432" y="1389679"/>
            <a:ext cx="2736304" cy="19440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1" name="CuadroTexto 36"/>
          <p:cNvSpPr txBox="1">
            <a:spLocks noChangeArrowheads="1"/>
          </p:cNvSpPr>
          <p:nvPr/>
        </p:nvSpPr>
        <p:spPr bwMode="auto">
          <a:xfrm>
            <a:off x="6267441" y="827509"/>
            <a:ext cx="2404488" cy="52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500" b="1" dirty="0" err="1" smtClean="0">
                <a:latin typeface="Avenir Medium"/>
                <a:cs typeface="Avenir Medium"/>
              </a:rPr>
              <a:t>Composite</a:t>
            </a:r>
            <a:r>
              <a:rPr lang="es-ES" sz="1500" b="1" dirty="0" smtClean="0">
                <a:latin typeface="Avenir Medium"/>
                <a:cs typeface="Avenir Medium"/>
              </a:rPr>
              <a:t> T700 </a:t>
            </a:r>
            <a:r>
              <a:rPr lang="es-ES" sz="1500" b="1" dirty="0" err="1" smtClean="0">
                <a:latin typeface="Avenir Medium"/>
                <a:cs typeface="Avenir Medium"/>
              </a:rPr>
              <a:t>trend</a:t>
            </a:r>
            <a:endParaRPr lang="es-ES" sz="1500" b="1" dirty="0" smtClean="0">
              <a:latin typeface="Avenir Medium"/>
              <a:cs typeface="Avenir Medium"/>
            </a:endParaRPr>
          </a:p>
          <a:p>
            <a:pPr algn="ctr" eaLnBrk="1" hangingPunct="1"/>
            <a:r>
              <a:rPr lang="es-ES" sz="1500" b="1" dirty="0" smtClean="0">
                <a:latin typeface="Avenir Medium"/>
                <a:cs typeface="Avenir Medium"/>
              </a:rPr>
              <a:t> 5 </a:t>
            </a:r>
            <a:r>
              <a:rPr lang="es-ES" sz="1500" b="1" dirty="0" err="1" smtClean="0">
                <a:latin typeface="Avenir Medium"/>
                <a:cs typeface="Avenir Medium"/>
              </a:rPr>
              <a:t>year</a:t>
            </a:r>
            <a:r>
              <a:rPr lang="es-ES" sz="1500" b="1" dirty="0" smtClean="0">
                <a:latin typeface="Avenir Medium"/>
                <a:cs typeface="Avenir Medium"/>
              </a:rPr>
              <a:t> </a:t>
            </a:r>
            <a:r>
              <a:rPr lang="es-ES" sz="1500" b="1" dirty="0" err="1" smtClean="0">
                <a:latin typeface="Avenir Medium"/>
                <a:cs typeface="Avenir Medium"/>
              </a:rPr>
              <a:t>after</a:t>
            </a:r>
            <a:r>
              <a:rPr lang="es-ES" sz="1500" b="1" dirty="0" smtClean="0">
                <a:latin typeface="Avenir Medium"/>
                <a:cs typeface="Avenir Medium"/>
              </a:rPr>
              <a:t> LSD declines</a:t>
            </a:r>
            <a:endParaRPr lang="es-ES" sz="1500" b="1" dirty="0">
              <a:latin typeface="Avenir Medium"/>
              <a:cs typeface="Avenir Medium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2"/>
          <a:srcRect l="14989" t="76519" r="7442" b="5753"/>
          <a:stretch/>
        </p:blipFill>
        <p:spPr>
          <a:xfrm>
            <a:off x="6264448" y="3391577"/>
            <a:ext cx="2592288" cy="574279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728" y="37943"/>
            <a:ext cx="1219200" cy="122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28" y="5147989"/>
            <a:ext cx="4597152" cy="229857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147779" y="5118311"/>
            <a:ext cx="4785895" cy="3097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1500" dirty="0" err="1" smtClean="0">
                <a:latin typeface="Avenir Medium"/>
                <a:cs typeface="Avenir Medium"/>
              </a:rPr>
              <a:t>Evolution</a:t>
            </a:r>
            <a:r>
              <a:rPr lang="es-ES" sz="1500" dirty="0" smtClean="0">
                <a:latin typeface="Avenir Medium"/>
                <a:cs typeface="Avenir Medium"/>
              </a:rPr>
              <a:t> of LSD and AMOC @ 45N in GC2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554045" y="-86044"/>
            <a:ext cx="4564878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pPr eaLnBrk="1" hangingPunct="1"/>
            <a:r>
              <a:rPr lang="es-ES" sz="2800" dirty="0">
                <a:latin typeface="Avenir Black" charset="0"/>
                <a:cs typeface="Avenir Black" charset="0"/>
              </a:rPr>
              <a:t>I. </a:t>
            </a:r>
            <a:r>
              <a:rPr lang="es-ES" sz="2800" dirty="0" err="1">
                <a:latin typeface="Avenir Black" charset="0"/>
                <a:cs typeface="Avenir Black" charset="0"/>
              </a:rPr>
              <a:t>Context</a:t>
            </a:r>
            <a:r>
              <a:rPr lang="es-ES" sz="2800" dirty="0">
                <a:latin typeface="Avenir Black" charset="0"/>
                <a:cs typeface="Avenir Black" charset="0"/>
              </a:rPr>
              <a:t> </a:t>
            </a:r>
            <a:r>
              <a:rPr lang="es-E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venir Black" charset="0"/>
                <a:cs typeface="Avenir Black" charset="0"/>
              </a:rPr>
              <a:t>and </a:t>
            </a:r>
            <a:r>
              <a:rPr lang="es-ES" sz="2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venir Black" charset="0"/>
                <a:cs typeface="Avenir Black" charset="0"/>
              </a:rPr>
              <a:t>Motivation</a:t>
            </a:r>
            <a:endParaRPr lang="es-ES" sz="2800" dirty="0">
              <a:solidFill>
                <a:schemeClr val="bg2">
                  <a:lumMod val="60000"/>
                  <a:lumOff val="40000"/>
                </a:schemeClr>
              </a:solidFill>
              <a:latin typeface="Avenir Black" charset="0"/>
              <a:cs typeface="Avenir Black" charset="0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1044078" y="827509"/>
            <a:ext cx="3132138" cy="3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rgbClr val="006600"/>
                </a:solidFill>
                <a:latin typeface="Avenir Book" charset="0"/>
                <a:cs typeface="Avenir Book" charset="0"/>
              </a:rPr>
              <a:t>Ortega et </a:t>
            </a:r>
            <a:r>
              <a:rPr lang="en-US" sz="2000" dirty="0">
                <a:solidFill>
                  <a:srgbClr val="006600"/>
                </a:solidFill>
                <a:latin typeface="Avenir Book" charset="0"/>
                <a:cs typeface="Avenir Book" charset="0"/>
              </a:rPr>
              <a:t>al (</a:t>
            </a:r>
            <a:r>
              <a:rPr lang="en-US" sz="2000" dirty="0" smtClean="0">
                <a:solidFill>
                  <a:srgbClr val="006600"/>
                </a:solidFill>
                <a:latin typeface="Avenir Book" charset="0"/>
                <a:cs typeface="Avenir Book" charset="0"/>
              </a:rPr>
              <a:t>2017)</a:t>
            </a:r>
            <a:endParaRPr lang="en-US" sz="2000" dirty="0">
              <a:solidFill>
                <a:srgbClr val="006600"/>
              </a:solidFill>
              <a:latin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831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adroTexto 19"/>
          <p:cNvSpPr txBox="1"/>
          <p:nvPr/>
        </p:nvSpPr>
        <p:spPr>
          <a:xfrm>
            <a:off x="5562988" y="4122039"/>
            <a:ext cx="3927709" cy="8819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8000"/>
                </a:solidFill>
                <a:latin typeface="Avenir Black"/>
                <a:cs typeface="Avenir Black"/>
              </a:rPr>
              <a:t> </a:t>
            </a:r>
            <a:r>
              <a:rPr lang="es-ES" sz="1600" b="1" dirty="0" smtClean="0">
                <a:solidFill>
                  <a:srgbClr val="008000"/>
                </a:solidFill>
                <a:latin typeface="Avenir Black"/>
                <a:cs typeface="Avenir Black"/>
              </a:rPr>
              <a:t>   HadGEM3-GC2 (GC2)</a:t>
            </a:r>
            <a:r>
              <a:rPr lang="es-ES" sz="1600" b="1" dirty="0" smtClean="0">
                <a:latin typeface="Avenir Book"/>
                <a:cs typeface="Avenir Book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1500" dirty="0" smtClean="0">
                <a:latin typeface="Avenir Book"/>
                <a:cs typeface="Avenir Book"/>
              </a:rPr>
              <a:t>Preindustrial control experiment (310 </a:t>
            </a:r>
            <a:r>
              <a:rPr lang="en-US" sz="1500" dirty="0" err="1" smtClean="0">
                <a:latin typeface="Avenir Book"/>
                <a:cs typeface="Avenir Book"/>
              </a:rPr>
              <a:t>yrs</a:t>
            </a:r>
            <a:r>
              <a:rPr lang="en-US" sz="1500" dirty="0" smtClean="0">
                <a:latin typeface="Avenir Book"/>
                <a:cs typeface="Avenir Book"/>
              </a:rPr>
              <a:t>) </a:t>
            </a:r>
            <a:endParaRPr lang="en-US" sz="1500" dirty="0">
              <a:latin typeface="Avenir Book"/>
              <a:cs typeface="Avenir Book"/>
            </a:endParaRPr>
          </a:p>
          <a:p>
            <a:pPr algn="ctr">
              <a:lnSpc>
                <a:spcPct val="120000"/>
              </a:lnSpc>
            </a:pPr>
            <a:r>
              <a:rPr lang="en-US" sz="1500" dirty="0" smtClean="0">
                <a:latin typeface="Avenir Book"/>
                <a:cs typeface="Avenir Book"/>
              </a:rPr>
              <a:t>Eddy-permitting resolution (1/4° ocean)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4989" t="8174" r="7442" b="36214"/>
          <a:stretch/>
        </p:blipFill>
        <p:spPr>
          <a:xfrm>
            <a:off x="6056572" y="1340047"/>
            <a:ext cx="2944180" cy="204601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 bwMode="auto">
          <a:xfrm>
            <a:off x="6120432" y="1389679"/>
            <a:ext cx="2736304" cy="19440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1" name="CuadroTexto 36"/>
          <p:cNvSpPr txBox="1">
            <a:spLocks noChangeArrowheads="1"/>
          </p:cNvSpPr>
          <p:nvPr/>
        </p:nvSpPr>
        <p:spPr bwMode="auto">
          <a:xfrm>
            <a:off x="6267441" y="827509"/>
            <a:ext cx="2404488" cy="52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500" b="1" dirty="0" err="1" smtClean="0">
                <a:latin typeface="Avenir Medium"/>
                <a:cs typeface="Avenir Medium"/>
              </a:rPr>
              <a:t>Composite</a:t>
            </a:r>
            <a:r>
              <a:rPr lang="es-ES" sz="1500" b="1" dirty="0" smtClean="0">
                <a:latin typeface="Avenir Medium"/>
                <a:cs typeface="Avenir Medium"/>
              </a:rPr>
              <a:t> T700 </a:t>
            </a:r>
            <a:r>
              <a:rPr lang="es-ES" sz="1500" b="1" dirty="0" err="1" smtClean="0">
                <a:latin typeface="Avenir Medium"/>
                <a:cs typeface="Avenir Medium"/>
              </a:rPr>
              <a:t>trend</a:t>
            </a:r>
            <a:endParaRPr lang="es-ES" sz="1500" b="1" dirty="0" smtClean="0">
              <a:latin typeface="Avenir Medium"/>
              <a:cs typeface="Avenir Medium"/>
            </a:endParaRPr>
          </a:p>
          <a:p>
            <a:pPr algn="ctr" eaLnBrk="1" hangingPunct="1"/>
            <a:r>
              <a:rPr lang="es-ES" sz="1500" b="1" dirty="0" smtClean="0">
                <a:latin typeface="Avenir Medium"/>
                <a:cs typeface="Avenir Medium"/>
              </a:rPr>
              <a:t> 5 </a:t>
            </a:r>
            <a:r>
              <a:rPr lang="es-ES" sz="1500" b="1" dirty="0" err="1" smtClean="0">
                <a:latin typeface="Avenir Medium"/>
                <a:cs typeface="Avenir Medium"/>
              </a:rPr>
              <a:t>year</a:t>
            </a:r>
            <a:r>
              <a:rPr lang="es-ES" sz="1500" b="1" dirty="0" smtClean="0">
                <a:latin typeface="Avenir Medium"/>
                <a:cs typeface="Avenir Medium"/>
              </a:rPr>
              <a:t> </a:t>
            </a:r>
            <a:r>
              <a:rPr lang="es-ES" sz="1500" b="1" dirty="0" err="1" smtClean="0">
                <a:latin typeface="Avenir Medium"/>
                <a:cs typeface="Avenir Medium"/>
              </a:rPr>
              <a:t>after</a:t>
            </a:r>
            <a:r>
              <a:rPr lang="es-ES" sz="1500" b="1" dirty="0" smtClean="0">
                <a:latin typeface="Avenir Medium"/>
                <a:cs typeface="Avenir Medium"/>
              </a:rPr>
              <a:t> LSD declines</a:t>
            </a:r>
            <a:endParaRPr lang="es-ES" sz="1500" b="1" dirty="0">
              <a:latin typeface="Avenir Medium"/>
              <a:cs typeface="Avenir Medium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2"/>
          <a:srcRect l="14989" t="76519" r="7442" b="5753"/>
          <a:stretch/>
        </p:blipFill>
        <p:spPr>
          <a:xfrm>
            <a:off x="6264448" y="3391577"/>
            <a:ext cx="2592288" cy="574279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728" y="37943"/>
            <a:ext cx="1219200" cy="122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28" y="5147989"/>
            <a:ext cx="4597152" cy="229857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147779" y="5118311"/>
            <a:ext cx="4785895" cy="3097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1500" dirty="0" err="1" smtClean="0">
                <a:latin typeface="Avenir Medium"/>
                <a:cs typeface="Avenir Medium"/>
              </a:rPr>
              <a:t>Evolution</a:t>
            </a:r>
            <a:r>
              <a:rPr lang="es-ES" sz="1500" dirty="0" smtClean="0">
                <a:latin typeface="Avenir Medium"/>
                <a:cs typeface="Avenir Medium"/>
              </a:rPr>
              <a:t> of LSD and AMOC @ 45N in GC2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554045" y="-86044"/>
            <a:ext cx="4564878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pPr eaLnBrk="1" hangingPunct="1"/>
            <a:r>
              <a:rPr lang="es-ES" sz="2800" dirty="0">
                <a:latin typeface="Avenir Black" charset="0"/>
                <a:cs typeface="Avenir Black" charset="0"/>
              </a:rPr>
              <a:t>I. </a:t>
            </a:r>
            <a:r>
              <a:rPr lang="es-ES" sz="2800" dirty="0" err="1">
                <a:latin typeface="Avenir Black" charset="0"/>
                <a:cs typeface="Avenir Black" charset="0"/>
              </a:rPr>
              <a:t>Context</a:t>
            </a:r>
            <a:r>
              <a:rPr lang="es-ES" sz="2800" dirty="0">
                <a:latin typeface="Avenir Black" charset="0"/>
                <a:cs typeface="Avenir Black" charset="0"/>
              </a:rPr>
              <a:t> </a:t>
            </a:r>
            <a:r>
              <a:rPr lang="es-E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venir Black" charset="0"/>
                <a:cs typeface="Avenir Black" charset="0"/>
              </a:rPr>
              <a:t>and </a:t>
            </a:r>
            <a:r>
              <a:rPr lang="es-ES" sz="2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venir Black" charset="0"/>
                <a:cs typeface="Avenir Black" charset="0"/>
              </a:rPr>
              <a:t>Motivation</a:t>
            </a:r>
            <a:endParaRPr lang="es-ES" sz="2800" dirty="0">
              <a:solidFill>
                <a:schemeClr val="bg2">
                  <a:lumMod val="60000"/>
                  <a:lumOff val="40000"/>
                </a:schemeClr>
              </a:solidFill>
              <a:latin typeface="Avenir Black" charset="0"/>
              <a:cs typeface="Avenir Black" charset="0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1044078" y="827509"/>
            <a:ext cx="3132138" cy="3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rgbClr val="006600"/>
                </a:solidFill>
                <a:latin typeface="Avenir Book" charset="0"/>
                <a:cs typeface="Avenir Book" charset="0"/>
              </a:rPr>
              <a:t>Ortega et </a:t>
            </a:r>
            <a:r>
              <a:rPr lang="en-US" sz="2000" dirty="0">
                <a:solidFill>
                  <a:srgbClr val="006600"/>
                </a:solidFill>
                <a:latin typeface="Avenir Book" charset="0"/>
                <a:cs typeface="Avenir Book" charset="0"/>
              </a:rPr>
              <a:t>al (</a:t>
            </a:r>
            <a:r>
              <a:rPr lang="en-US" sz="2000" dirty="0" smtClean="0">
                <a:solidFill>
                  <a:srgbClr val="006600"/>
                </a:solidFill>
                <a:latin typeface="Avenir Book" charset="0"/>
                <a:cs typeface="Avenir Book" charset="0"/>
              </a:rPr>
              <a:t>2017)</a:t>
            </a:r>
            <a:endParaRPr lang="en-US" sz="2000" dirty="0">
              <a:solidFill>
                <a:srgbClr val="006600"/>
              </a:solidFill>
              <a:latin typeface="Avenir Book" charset="0"/>
              <a:cs typeface="Avenir Book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16" y="4205733"/>
            <a:ext cx="3687873" cy="3102496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978189" y="4456129"/>
            <a:ext cx="1142995" cy="3097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s-ES" sz="1500" dirty="0" smtClean="0">
                <a:latin typeface="Avenir Medium"/>
                <a:cs typeface="Avenir Medium"/>
              </a:rPr>
              <a:t>AMOC-rho </a:t>
            </a:r>
            <a:endParaRPr lang="es-ES" sz="1500" dirty="0" smtClean="0">
              <a:latin typeface="Avenir Medium"/>
              <a:cs typeface="Avenir Medium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714046" y="4456129"/>
            <a:ext cx="657424" cy="3097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s-ES" sz="1500" dirty="0" smtClean="0">
                <a:latin typeface="Avenir Medium"/>
                <a:cs typeface="Avenir Medium"/>
              </a:rPr>
              <a:t>OHT</a:t>
            </a:r>
            <a:endParaRPr lang="es-ES" sz="1500" dirty="0" smtClean="0">
              <a:latin typeface="Avenir Medium"/>
              <a:cs typeface="Avenir Medium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75816" y="4175726"/>
            <a:ext cx="3316977" cy="32419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1600" dirty="0" smtClean="0">
                <a:latin typeface="Avenir Medium"/>
                <a:cs typeface="Avenir Medium"/>
              </a:rPr>
              <a:t>Cross-</a:t>
            </a:r>
            <a:r>
              <a:rPr lang="es-ES" sz="1600" dirty="0" err="1" smtClean="0">
                <a:latin typeface="Avenir Medium"/>
                <a:cs typeface="Avenir Medium"/>
              </a:rPr>
              <a:t>correlations</a:t>
            </a:r>
            <a:r>
              <a:rPr lang="es-ES" sz="1600" dirty="0" smtClean="0">
                <a:latin typeface="Avenir Medium"/>
                <a:cs typeface="Avenir Medium"/>
              </a:rPr>
              <a:t> </a:t>
            </a:r>
            <a:r>
              <a:rPr lang="es-ES" sz="1600" dirty="0" err="1" smtClean="0">
                <a:latin typeface="Avenir Medium"/>
                <a:cs typeface="Avenir Medium"/>
              </a:rPr>
              <a:t>with</a:t>
            </a:r>
            <a:r>
              <a:rPr lang="es-ES" sz="1600" dirty="0" smtClean="0">
                <a:latin typeface="Avenir Medium"/>
                <a:cs typeface="Avenir Medium"/>
              </a:rPr>
              <a:t> LSD </a:t>
            </a:r>
            <a:r>
              <a:rPr lang="es-ES" sz="1600" dirty="0" err="1" smtClean="0">
                <a:latin typeface="Avenir Medium"/>
                <a:cs typeface="Avenir Medium"/>
              </a:rPr>
              <a:t>Index</a:t>
            </a:r>
            <a:endParaRPr lang="es-ES" sz="1600" dirty="0" smtClean="0">
              <a:latin typeface="Avenir Medium"/>
              <a:cs typeface="Avenir Medium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007864" y="7236221"/>
            <a:ext cx="954333" cy="26622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s-ES" sz="1200" dirty="0" err="1" smtClean="0">
                <a:latin typeface="Arial"/>
                <a:cs typeface="Arial"/>
              </a:rPr>
              <a:t>Lag</a:t>
            </a:r>
            <a:r>
              <a:rPr lang="es-ES" sz="1200" dirty="0" smtClean="0">
                <a:latin typeface="Arial"/>
                <a:cs typeface="Arial"/>
              </a:rPr>
              <a:t> (in </a:t>
            </a:r>
            <a:r>
              <a:rPr lang="es-ES" sz="1200" dirty="0" err="1" smtClean="0">
                <a:latin typeface="Arial"/>
                <a:cs typeface="Arial"/>
              </a:rPr>
              <a:t>yrs</a:t>
            </a:r>
            <a:r>
              <a:rPr lang="es-ES" sz="1200" dirty="0" smtClean="0">
                <a:latin typeface="Arial"/>
                <a:cs typeface="Arial"/>
              </a:rPr>
              <a:t>)</a:t>
            </a:r>
            <a:endParaRPr lang="es-ES" sz="1200" dirty="0" smtClean="0">
              <a:latin typeface="Arial"/>
              <a:cs typeface="Arial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592040" y="7233479"/>
            <a:ext cx="954333" cy="26622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s-ES" sz="1200" dirty="0" err="1" smtClean="0">
                <a:latin typeface="Arial"/>
                <a:cs typeface="Arial"/>
              </a:rPr>
              <a:t>Lag</a:t>
            </a:r>
            <a:r>
              <a:rPr lang="es-ES" sz="1200" dirty="0" smtClean="0">
                <a:latin typeface="Arial"/>
                <a:cs typeface="Arial"/>
              </a:rPr>
              <a:t> (in </a:t>
            </a:r>
            <a:r>
              <a:rPr lang="es-ES" sz="1200" dirty="0" err="1" smtClean="0">
                <a:latin typeface="Arial"/>
                <a:cs typeface="Arial"/>
              </a:rPr>
              <a:t>yrs</a:t>
            </a:r>
            <a:r>
              <a:rPr lang="es-ES" sz="1200" dirty="0" smtClean="0">
                <a:latin typeface="Arial"/>
                <a:cs typeface="Arial"/>
              </a:rPr>
              <a:t>)</a:t>
            </a:r>
            <a:endParaRPr lang="es-ES" sz="12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5245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adroTexto 19"/>
          <p:cNvSpPr txBox="1"/>
          <p:nvPr/>
        </p:nvSpPr>
        <p:spPr>
          <a:xfrm>
            <a:off x="5562988" y="4122039"/>
            <a:ext cx="3927709" cy="8819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8000"/>
                </a:solidFill>
                <a:latin typeface="Avenir Black"/>
                <a:cs typeface="Avenir Black"/>
              </a:rPr>
              <a:t> </a:t>
            </a:r>
            <a:r>
              <a:rPr lang="es-ES" sz="1600" b="1" dirty="0" smtClean="0">
                <a:solidFill>
                  <a:srgbClr val="008000"/>
                </a:solidFill>
                <a:latin typeface="Avenir Black"/>
                <a:cs typeface="Avenir Black"/>
              </a:rPr>
              <a:t>   HadGEM3-GC2 (GC2)</a:t>
            </a:r>
            <a:r>
              <a:rPr lang="es-ES" sz="1600" b="1" dirty="0" smtClean="0">
                <a:latin typeface="Avenir Book"/>
                <a:cs typeface="Avenir Book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1500" dirty="0" smtClean="0">
                <a:latin typeface="Avenir Book"/>
                <a:cs typeface="Avenir Book"/>
              </a:rPr>
              <a:t>Preindustrial control experiment (310 </a:t>
            </a:r>
            <a:r>
              <a:rPr lang="en-US" sz="1500" dirty="0" err="1" smtClean="0">
                <a:latin typeface="Avenir Book"/>
                <a:cs typeface="Avenir Book"/>
              </a:rPr>
              <a:t>yrs</a:t>
            </a:r>
            <a:r>
              <a:rPr lang="en-US" sz="1500" dirty="0" smtClean="0">
                <a:latin typeface="Avenir Book"/>
                <a:cs typeface="Avenir Book"/>
              </a:rPr>
              <a:t>) </a:t>
            </a:r>
            <a:endParaRPr lang="en-US" sz="1500" dirty="0">
              <a:latin typeface="Avenir Book"/>
              <a:cs typeface="Avenir Book"/>
            </a:endParaRPr>
          </a:p>
          <a:p>
            <a:pPr algn="ctr">
              <a:lnSpc>
                <a:spcPct val="120000"/>
              </a:lnSpc>
            </a:pPr>
            <a:r>
              <a:rPr lang="en-US" sz="1500" dirty="0" smtClean="0">
                <a:latin typeface="Avenir Book"/>
                <a:cs typeface="Avenir Book"/>
              </a:rPr>
              <a:t>Eddy-permitting resolution (1/4° ocean)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4989" t="8174" r="7442" b="36214"/>
          <a:stretch/>
        </p:blipFill>
        <p:spPr>
          <a:xfrm>
            <a:off x="6056572" y="1340047"/>
            <a:ext cx="2944180" cy="204601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 bwMode="auto">
          <a:xfrm>
            <a:off x="6120432" y="1389679"/>
            <a:ext cx="2736304" cy="19440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1" name="CuadroTexto 36"/>
          <p:cNvSpPr txBox="1">
            <a:spLocks noChangeArrowheads="1"/>
          </p:cNvSpPr>
          <p:nvPr/>
        </p:nvSpPr>
        <p:spPr bwMode="auto">
          <a:xfrm>
            <a:off x="6267441" y="827509"/>
            <a:ext cx="2404488" cy="52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500" b="1" dirty="0" err="1" smtClean="0">
                <a:latin typeface="Avenir Medium"/>
                <a:cs typeface="Avenir Medium"/>
              </a:rPr>
              <a:t>Composite</a:t>
            </a:r>
            <a:r>
              <a:rPr lang="es-ES" sz="1500" b="1" dirty="0" smtClean="0">
                <a:latin typeface="Avenir Medium"/>
                <a:cs typeface="Avenir Medium"/>
              </a:rPr>
              <a:t> T700 </a:t>
            </a:r>
            <a:r>
              <a:rPr lang="es-ES" sz="1500" b="1" dirty="0" err="1" smtClean="0">
                <a:latin typeface="Avenir Medium"/>
                <a:cs typeface="Avenir Medium"/>
              </a:rPr>
              <a:t>trend</a:t>
            </a:r>
            <a:endParaRPr lang="es-ES" sz="1500" b="1" dirty="0" smtClean="0">
              <a:latin typeface="Avenir Medium"/>
              <a:cs typeface="Avenir Medium"/>
            </a:endParaRPr>
          </a:p>
          <a:p>
            <a:pPr algn="ctr" eaLnBrk="1" hangingPunct="1"/>
            <a:r>
              <a:rPr lang="es-ES" sz="1500" b="1" dirty="0" smtClean="0">
                <a:latin typeface="Avenir Medium"/>
                <a:cs typeface="Avenir Medium"/>
              </a:rPr>
              <a:t> 5 </a:t>
            </a:r>
            <a:r>
              <a:rPr lang="es-ES" sz="1500" b="1" dirty="0" err="1" smtClean="0">
                <a:latin typeface="Avenir Medium"/>
                <a:cs typeface="Avenir Medium"/>
              </a:rPr>
              <a:t>year</a:t>
            </a:r>
            <a:r>
              <a:rPr lang="es-ES" sz="1500" b="1" dirty="0" smtClean="0">
                <a:latin typeface="Avenir Medium"/>
                <a:cs typeface="Avenir Medium"/>
              </a:rPr>
              <a:t> </a:t>
            </a:r>
            <a:r>
              <a:rPr lang="es-ES" sz="1500" b="1" dirty="0" err="1" smtClean="0">
                <a:latin typeface="Avenir Medium"/>
                <a:cs typeface="Avenir Medium"/>
              </a:rPr>
              <a:t>after</a:t>
            </a:r>
            <a:r>
              <a:rPr lang="es-ES" sz="1500" b="1" dirty="0" smtClean="0">
                <a:latin typeface="Avenir Medium"/>
                <a:cs typeface="Avenir Medium"/>
              </a:rPr>
              <a:t> LSD declines</a:t>
            </a:r>
            <a:endParaRPr lang="es-ES" sz="1500" b="1" dirty="0">
              <a:latin typeface="Avenir Medium"/>
              <a:cs typeface="Avenir Medium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2"/>
          <a:srcRect l="14989" t="76519" r="7442" b="5753"/>
          <a:stretch/>
        </p:blipFill>
        <p:spPr>
          <a:xfrm>
            <a:off x="6264448" y="3391577"/>
            <a:ext cx="2592288" cy="574279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728" y="37943"/>
            <a:ext cx="1219200" cy="122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28" y="5147989"/>
            <a:ext cx="4597152" cy="229857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147779" y="5118311"/>
            <a:ext cx="4785895" cy="3097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1500" dirty="0" err="1" smtClean="0">
                <a:latin typeface="Avenir Medium"/>
                <a:cs typeface="Avenir Medium"/>
              </a:rPr>
              <a:t>Evolution</a:t>
            </a:r>
            <a:r>
              <a:rPr lang="es-ES" sz="1500" dirty="0" smtClean="0">
                <a:latin typeface="Avenir Medium"/>
                <a:cs typeface="Avenir Medium"/>
              </a:rPr>
              <a:t> of LSD and AMOC @ 45N in GC2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554045" y="-86044"/>
            <a:ext cx="4564878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pPr eaLnBrk="1" hangingPunct="1"/>
            <a:r>
              <a:rPr lang="es-ES" sz="2800" dirty="0">
                <a:latin typeface="Avenir Black" charset="0"/>
                <a:cs typeface="Avenir Black" charset="0"/>
              </a:rPr>
              <a:t>I. </a:t>
            </a:r>
            <a:r>
              <a:rPr lang="es-ES" sz="2800" dirty="0" err="1">
                <a:latin typeface="Avenir Black" charset="0"/>
                <a:cs typeface="Avenir Black" charset="0"/>
              </a:rPr>
              <a:t>Context</a:t>
            </a:r>
            <a:r>
              <a:rPr lang="es-ES" sz="2800" dirty="0">
                <a:latin typeface="Avenir Black" charset="0"/>
                <a:cs typeface="Avenir Black" charset="0"/>
              </a:rPr>
              <a:t> </a:t>
            </a:r>
            <a:r>
              <a:rPr lang="es-E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venir Black" charset="0"/>
                <a:cs typeface="Avenir Black" charset="0"/>
              </a:rPr>
              <a:t>and </a:t>
            </a:r>
            <a:r>
              <a:rPr lang="es-ES" sz="2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venir Black" charset="0"/>
                <a:cs typeface="Avenir Black" charset="0"/>
              </a:rPr>
              <a:t>Motivation</a:t>
            </a:r>
            <a:endParaRPr lang="es-ES" sz="2800" dirty="0">
              <a:solidFill>
                <a:schemeClr val="bg2">
                  <a:lumMod val="60000"/>
                  <a:lumOff val="40000"/>
                </a:schemeClr>
              </a:solidFill>
              <a:latin typeface="Avenir Black" charset="0"/>
              <a:cs typeface="Avenir Black" charset="0"/>
            </a:endParaRP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1044078" y="827509"/>
            <a:ext cx="3132138" cy="3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rgbClr val="006600"/>
                </a:solidFill>
                <a:latin typeface="Avenir Book" charset="0"/>
                <a:cs typeface="Avenir Book" charset="0"/>
              </a:rPr>
              <a:t>Ortega et </a:t>
            </a:r>
            <a:r>
              <a:rPr lang="en-US" sz="2000" dirty="0">
                <a:solidFill>
                  <a:srgbClr val="006600"/>
                </a:solidFill>
                <a:latin typeface="Avenir Book" charset="0"/>
                <a:cs typeface="Avenir Book" charset="0"/>
              </a:rPr>
              <a:t>al (</a:t>
            </a:r>
            <a:r>
              <a:rPr lang="en-US" sz="2000" dirty="0" smtClean="0">
                <a:solidFill>
                  <a:srgbClr val="006600"/>
                </a:solidFill>
                <a:latin typeface="Avenir Book" charset="0"/>
                <a:cs typeface="Avenir Book" charset="0"/>
              </a:rPr>
              <a:t>2017)</a:t>
            </a:r>
            <a:endParaRPr lang="en-US" sz="2000" dirty="0">
              <a:solidFill>
                <a:srgbClr val="006600"/>
              </a:solidFill>
              <a:latin typeface="Avenir Book" charset="0"/>
              <a:cs typeface="Avenir Book" charset="0"/>
            </a:endParaRPr>
          </a:p>
        </p:txBody>
      </p:sp>
      <p:grpSp>
        <p:nvGrpSpPr>
          <p:cNvPr id="19" name="Agrupar 18"/>
          <p:cNvGrpSpPr/>
          <p:nvPr/>
        </p:nvGrpSpPr>
        <p:grpSpPr>
          <a:xfrm>
            <a:off x="719832" y="5090045"/>
            <a:ext cx="3725618" cy="2362200"/>
            <a:chOff x="522606" y="4715941"/>
            <a:chExt cx="3725618" cy="2362200"/>
          </a:xfrm>
        </p:grpSpPr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606" y="4715941"/>
              <a:ext cx="3725618" cy="2362200"/>
            </a:xfrm>
            <a:prstGeom prst="rect">
              <a:avLst/>
            </a:prstGeom>
          </p:spPr>
        </p:pic>
        <p:cxnSp>
          <p:nvCxnSpPr>
            <p:cNvPr id="27" name="Conector recto 26"/>
            <p:cNvCxnSpPr/>
            <p:nvPr/>
          </p:nvCxnSpPr>
          <p:spPr>
            <a:xfrm>
              <a:off x="1208406" y="5858941"/>
              <a:ext cx="9906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/>
            <p:cNvCxnSpPr/>
            <p:nvPr/>
          </p:nvCxnSpPr>
          <p:spPr>
            <a:xfrm>
              <a:off x="1284606" y="6468541"/>
              <a:ext cx="9906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/>
            <p:cNvCxnSpPr/>
            <p:nvPr/>
          </p:nvCxnSpPr>
          <p:spPr>
            <a:xfrm>
              <a:off x="935856" y="6925741"/>
              <a:ext cx="9906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uadroTexto 29"/>
            <p:cNvSpPr txBox="1"/>
            <p:nvPr/>
          </p:nvSpPr>
          <p:spPr>
            <a:xfrm>
              <a:off x="748054" y="4766281"/>
              <a:ext cx="3148113" cy="3097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500" dirty="0" smtClean="0">
                  <a:latin typeface="Avenir Medium"/>
                  <a:cs typeface="Avenir Medium"/>
                </a:rPr>
                <a:t>Mean </a:t>
              </a:r>
              <a:r>
                <a:rPr lang="es-ES" sz="1500" dirty="0" err="1" smtClean="0">
                  <a:latin typeface="Avenir Medium"/>
                  <a:cs typeface="Avenir Medium"/>
                </a:rPr>
                <a:t>ocean</a:t>
              </a:r>
              <a:r>
                <a:rPr lang="es-ES" sz="1500" dirty="0" smtClean="0">
                  <a:latin typeface="Avenir Medium"/>
                  <a:cs typeface="Avenir Medium"/>
                </a:rPr>
                <a:t> </a:t>
              </a:r>
              <a:r>
                <a:rPr lang="es-ES" sz="1500" dirty="0" err="1" smtClean="0">
                  <a:latin typeface="Avenir Medium"/>
                  <a:cs typeface="Avenir Medium"/>
                </a:rPr>
                <a:t>currents</a:t>
              </a:r>
              <a:r>
                <a:rPr lang="es-ES" sz="1500" dirty="0" smtClean="0">
                  <a:latin typeface="Avenir Medium"/>
                  <a:cs typeface="Avenir Medium"/>
                </a:rPr>
                <a:t> @ 1000m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3179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adroTexto 19"/>
          <p:cNvSpPr txBox="1"/>
          <p:nvPr/>
        </p:nvSpPr>
        <p:spPr>
          <a:xfrm>
            <a:off x="5562988" y="4122039"/>
            <a:ext cx="3927709" cy="8819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8000"/>
                </a:solidFill>
                <a:latin typeface="Avenir Black"/>
                <a:cs typeface="Avenir Black"/>
              </a:rPr>
              <a:t> </a:t>
            </a:r>
            <a:r>
              <a:rPr lang="es-ES" sz="1600" b="1" dirty="0" smtClean="0">
                <a:solidFill>
                  <a:srgbClr val="008000"/>
                </a:solidFill>
                <a:latin typeface="Avenir Black"/>
                <a:cs typeface="Avenir Black"/>
              </a:rPr>
              <a:t>   HadGEM3-GC2 (GC2)</a:t>
            </a:r>
            <a:r>
              <a:rPr lang="es-ES" sz="1600" b="1" dirty="0" smtClean="0">
                <a:latin typeface="Avenir Book"/>
                <a:cs typeface="Avenir Book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1500" dirty="0" smtClean="0">
                <a:latin typeface="Avenir Book"/>
                <a:cs typeface="Avenir Book"/>
              </a:rPr>
              <a:t>Preindustrial control experiment (310 </a:t>
            </a:r>
            <a:r>
              <a:rPr lang="en-US" sz="1500" dirty="0" err="1" smtClean="0">
                <a:latin typeface="Avenir Book"/>
                <a:cs typeface="Avenir Book"/>
              </a:rPr>
              <a:t>yrs</a:t>
            </a:r>
            <a:r>
              <a:rPr lang="en-US" sz="1500" dirty="0" smtClean="0">
                <a:latin typeface="Avenir Book"/>
                <a:cs typeface="Avenir Book"/>
              </a:rPr>
              <a:t>) </a:t>
            </a:r>
            <a:endParaRPr lang="en-US" sz="1500" dirty="0">
              <a:latin typeface="Avenir Book"/>
              <a:cs typeface="Avenir Book"/>
            </a:endParaRPr>
          </a:p>
          <a:p>
            <a:pPr algn="ctr">
              <a:lnSpc>
                <a:spcPct val="120000"/>
              </a:lnSpc>
            </a:pPr>
            <a:r>
              <a:rPr lang="en-US" sz="1500" dirty="0" smtClean="0">
                <a:latin typeface="Avenir Book"/>
                <a:cs typeface="Avenir Book"/>
              </a:rPr>
              <a:t>Eddy-permitting resolution (1/4° ocean)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4989" t="8174" r="7442" b="36214"/>
          <a:stretch/>
        </p:blipFill>
        <p:spPr>
          <a:xfrm>
            <a:off x="6056572" y="1340047"/>
            <a:ext cx="2944180" cy="204601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 bwMode="auto">
          <a:xfrm>
            <a:off x="6120432" y="1389679"/>
            <a:ext cx="2736304" cy="19440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1" name="CuadroTexto 36"/>
          <p:cNvSpPr txBox="1">
            <a:spLocks noChangeArrowheads="1"/>
          </p:cNvSpPr>
          <p:nvPr/>
        </p:nvSpPr>
        <p:spPr bwMode="auto">
          <a:xfrm>
            <a:off x="6267441" y="827509"/>
            <a:ext cx="2404488" cy="52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500" b="1" dirty="0" err="1" smtClean="0">
                <a:latin typeface="Avenir Medium"/>
                <a:cs typeface="Avenir Medium"/>
              </a:rPr>
              <a:t>Composite</a:t>
            </a:r>
            <a:r>
              <a:rPr lang="es-ES" sz="1500" b="1" dirty="0" smtClean="0">
                <a:latin typeface="Avenir Medium"/>
                <a:cs typeface="Avenir Medium"/>
              </a:rPr>
              <a:t> T700 </a:t>
            </a:r>
            <a:r>
              <a:rPr lang="es-ES" sz="1500" b="1" dirty="0" err="1" smtClean="0">
                <a:latin typeface="Avenir Medium"/>
                <a:cs typeface="Avenir Medium"/>
              </a:rPr>
              <a:t>trend</a:t>
            </a:r>
            <a:endParaRPr lang="es-ES" sz="1500" b="1" dirty="0" smtClean="0">
              <a:latin typeface="Avenir Medium"/>
              <a:cs typeface="Avenir Medium"/>
            </a:endParaRPr>
          </a:p>
          <a:p>
            <a:pPr algn="ctr" eaLnBrk="1" hangingPunct="1"/>
            <a:r>
              <a:rPr lang="es-ES" sz="1500" b="1" dirty="0" smtClean="0">
                <a:latin typeface="Avenir Medium"/>
                <a:cs typeface="Avenir Medium"/>
              </a:rPr>
              <a:t> 5 </a:t>
            </a:r>
            <a:r>
              <a:rPr lang="es-ES" sz="1500" b="1" dirty="0" err="1" smtClean="0">
                <a:latin typeface="Avenir Medium"/>
                <a:cs typeface="Avenir Medium"/>
              </a:rPr>
              <a:t>year</a:t>
            </a:r>
            <a:r>
              <a:rPr lang="es-ES" sz="1500" b="1" dirty="0" smtClean="0">
                <a:latin typeface="Avenir Medium"/>
                <a:cs typeface="Avenir Medium"/>
              </a:rPr>
              <a:t> </a:t>
            </a:r>
            <a:r>
              <a:rPr lang="es-ES" sz="1500" b="1" dirty="0" err="1" smtClean="0">
                <a:latin typeface="Avenir Medium"/>
                <a:cs typeface="Avenir Medium"/>
              </a:rPr>
              <a:t>after</a:t>
            </a:r>
            <a:r>
              <a:rPr lang="es-ES" sz="1500" b="1" dirty="0" smtClean="0">
                <a:latin typeface="Avenir Medium"/>
                <a:cs typeface="Avenir Medium"/>
              </a:rPr>
              <a:t> LSD declines</a:t>
            </a:r>
            <a:endParaRPr lang="es-ES" sz="1500" b="1" dirty="0">
              <a:latin typeface="Avenir Medium"/>
              <a:cs typeface="Avenir Medium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2"/>
          <a:srcRect l="14989" t="76519" r="7442" b="5753"/>
          <a:stretch/>
        </p:blipFill>
        <p:spPr>
          <a:xfrm>
            <a:off x="6264448" y="3391577"/>
            <a:ext cx="2592288" cy="574279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728" y="37943"/>
            <a:ext cx="1219200" cy="122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28" y="5147989"/>
            <a:ext cx="4597152" cy="2298577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t="17303"/>
          <a:stretch/>
        </p:blipFill>
        <p:spPr>
          <a:xfrm>
            <a:off x="0" y="3008468"/>
            <a:ext cx="5241172" cy="201647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147779" y="5118311"/>
            <a:ext cx="4785895" cy="3097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1500" dirty="0" err="1" smtClean="0">
                <a:latin typeface="Avenir Medium"/>
                <a:cs typeface="Avenir Medium"/>
              </a:rPr>
              <a:t>Evolution</a:t>
            </a:r>
            <a:r>
              <a:rPr lang="es-ES" sz="1500" dirty="0" smtClean="0">
                <a:latin typeface="Avenir Medium"/>
                <a:cs typeface="Avenir Medium"/>
              </a:rPr>
              <a:t> of LSD and AMOC @ 45N in GC2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324278" y="2483693"/>
            <a:ext cx="4800730" cy="3386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1700" dirty="0" smtClean="0">
                <a:latin typeface="Avenir Medium"/>
                <a:cs typeface="Avenir Medium"/>
              </a:rPr>
              <a:t>In-</a:t>
            </a:r>
            <a:r>
              <a:rPr lang="es-ES" sz="1700" dirty="0" err="1" smtClean="0">
                <a:latin typeface="Avenir Medium"/>
                <a:cs typeface="Avenir Medium"/>
              </a:rPr>
              <a:t>phase</a:t>
            </a:r>
            <a:r>
              <a:rPr lang="es-ES" sz="1700" dirty="0" smtClean="0">
                <a:latin typeface="Avenir Medium"/>
                <a:cs typeface="Avenir Medium"/>
              </a:rPr>
              <a:t> </a:t>
            </a:r>
            <a:r>
              <a:rPr lang="es-ES" sz="1700" dirty="0" err="1" smtClean="0">
                <a:latin typeface="Avenir Medium"/>
                <a:cs typeface="Avenir Medium"/>
              </a:rPr>
              <a:t>correlations</a:t>
            </a:r>
            <a:r>
              <a:rPr lang="es-ES" sz="1700" dirty="0" smtClean="0">
                <a:latin typeface="Avenir Medium"/>
                <a:cs typeface="Avenir Medium"/>
              </a:rPr>
              <a:t>: </a:t>
            </a:r>
            <a:r>
              <a:rPr lang="es-ES" sz="1700" dirty="0" err="1" smtClean="0">
                <a:latin typeface="Avenir Medium"/>
                <a:cs typeface="Avenir Medium"/>
              </a:rPr>
              <a:t>density</a:t>
            </a:r>
            <a:r>
              <a:rPr lang="es-ES" sz="1700" dirty="0" smtClean="0">
                <a:latin typeface="Avenir Medium"/>
                <a:cs typeface="Avenir Medium"/>
              </a:rPr>
              <a:t> vs AMOC @ 45N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482583" y="2756694"/>
            <a:ext cx="1275098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 smtClean="0">
                <a:latin typeface="Avenir Medium"/>
                <a:cs typeface="Avenir Medium"/>
              </a:rPr>
              <a:t>57N </a:t>
            </a:r>
            <a:r>
              <a:rPr lang="es-ES" sz="1400" dirty="0" err="1" smtClean="0">
                <a:latin typeface="Avenir Medium"/>
                <a:cs typeface="Avenir Medium"/>
              </a:rPr>
              <a:t>section</a:t>
            </a:r>
            <a:endParaRPr lang="es-ES" sz="1400" dirty="0" smtClean="0">
              <a:latin typeface="Avenir Medium"/>
              <a:cs typeface="Avenir Medium"/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2161479" y="2756694"/>
            <a:ext cx="1159180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 smtClean="0">
                <a:latin typeface="Avenir Medium"/>
                <a:cs typeface="Avenir Medium"/>
              </a:rPr>
              <a:t>45N </a:t>
            </a:r>
            <a:r>
              <a:rPr lang="es-ES" sz="1400" dirty="0" err="1" smtClean="0">
                <a:latin typeface="Avenir Medium"/>
                <a:cs typeface="Avenir Medium"/>
              </a:rPr>
              <a:t>section</a:t>
            </a:r>
            <a:endParaRPr lang="es-ES" sz="1400" dirty="0" smtClean="0">
              <a:latin typeface="Avenir Medium"/>
              <a:cs typeface="Avenir Medium"/>
            </a:endParaRPr>
          </a:p>
        </p:txBody>
      </p:sp>
      <p:sp>
        <p:nvSpPr>
          <p:cNvPr id="45" name="CuadroTexto 44"/>
          <p:cNvSpPr txBox="1"/>
          <p:nvPr/>
        </p:nvSpPr>
        <p:spPr>
          <a:xfrm>
            <a:off x="3823235" y="2756694"/>
            <a:ext cx="1159180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 smtClean="0">
                <a:latin typeface="Avenir Medium"/>
                <a:cs typeface="Avenir Medium"/>
              </a:rPr>
              <a:t>35N </a:t>
            </a:r>
            <a:r>
              <a:rPr lang="es-ES" sz="1400" dirty="0" err="1" smtClean="0">
                <a:latin typeface="Avenir Medium"/>
                <a:cs typeface="Avenir Medium"/>
              </a:rPr>
              <a:t>section</a:t>
            </a:r>
            <a:endParaRPr lang="es-ES" sz="1400" dirty="0" smtClean="0">
              <a:latin typeface="Avenir Medium"/>
              <a:cs typeface="Avenir Medium"/>
            </a:endParaRPr>
          </a:p>
        </p:txBody>
      </p:sp>
      <p:grpSp>
        <p:nvGrpSpPr>
          <p:cNvPr id="47" name="Agrupar 46"/>
          <p:cNvGrpSpPr/>
          <p:nvPr/>
        </p:nvGrpSpPr>
        <p:grpSpPr>
          <a:xfrm>
            <a:off x="719832" y="5090045"/>
            <a:ext cx="3725618" cy="2362200"/>
            <a:chOff x="522606" y="4715941"/>
            <a:chExt cx="3725618" cy="2362200"/>
          </a:xfrm>
        </p:grpSpPr>
        <p:pic>
          <p:nvPicPr>
            <p:cNvPr id="48" name="Imagen 4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606" y="4715941"/>
              <a:ext cx="3725618" cy="2362200"/>
            </a:xfrm>
            <a:prstGeom prst="rect">
              <a:avLst/>
            </a:prstGeom>
          </p:spPr>
        </p:pic>
        <p:cxnSp>
          <p:nvCxnSpPr>
            <p:cNvPr id="49" name="Conector recto 48"/>
            <p:cNvCxnSpPr/>
            <p:nvPr/>
          </p:nvCxnSpPr>
          <p:spPr>
            <a:xfrm>
              <a:off x="1208406" y="5858941"/>
              <a:ext cx="9906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49"/>
            <p:cNvCxnSpPr/>
            <p:nvPr/>
          </p:nvCxnSpPr>
          <p:spPr>
            <a:xfrm>
              <a:off x="1284606" y="6468541"/>
              <a:ext cx="9906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50"/>
            <p:cNvCxnSpPr/>
            <p:nvPr/>
          </p:nvCxnSpPr>
          <p:spPr>
            <a:xfrm>
              <a:off x="935856" y="6925741"/>
              <a:ext cx="990600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uadroTexto 51"/>
            <p:cNvSpPr txBox="1"/>
            <p:nvPr/>
          </p:nvSpPr>
          <p:spPr>
            <a:xfrm>
              <a:off x="748054" y="4766281"/>
              <a:ext cx="3148113" cy="3097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500" dirty="0" smtClean="0">
                  <a:latin typeface="Avenir Medium"/>
                  <a:cs typeface="Avenir Medium"/>
                </a:rPr>
                <a:t>Mean </a:t>
              </a:r>
              <a:r>
                <a:rPr lang="es-ES" sz="1500" dirty="0" err="1" smtClean="0">
                  <a:latin typeface="Avenir Medium"/>
                  <a:cs typeface="Avenir Medium"/>
                </a:rPr>
                <a:t>ocean</a:t>
              </a:r>
              <a:r>
                <a:rPr lang="es-ES" sz="1500" dirty="0" smtClean="0">
                  <a:latin typeface="Avenir Medium"/>
                  <a:cs typeface="Avenir Medium"/>
                </a:rPr>
                <a:t> </a:t>
              </a:r>
              <a:r>
                <a:rPr lang="es-ES" sz="1500" dirty="0" err="1" smtClean="0">
                  <a:latin typeface="Avenir Medium"/>
                  <a:cs typeface="Avenir Medium"/>
                </a:rPr>
                <a:t>currents</a:t>
              </a:r>
              <a:r>
                <a:rPr lang="es-ES" sz="1500" dirty="0" smtClean="0">
                  <a:latin typeface="Avenir Medium"/>
                  <a:cs typeface="Avenir Medium"/>
                </a:rPr>
                <a:t> @ 1000m</a:t>
              </a:r>
            </a:p>
          </p:txBody>
        </p:sp>
      </p:grpSp>
      <p:sp>
        <p:nvSpPr>
          <p:cNvPr id="53" name="CuadroTexto 52"/>
          <p:cNvSpPr txBox="1"/>
          <p:nvPr/>
        </p:nvSpPr>
        <p:spPr>
          <a:xfrm>
            <a:off x="554045" y="-86044"/>
            <a:ext cx="4564878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pPr eaLnBrk="1" hangingPunct="1"/>
            <a:r>
              <a:rPr lang="es-ES" sz="2800" dirty="0">
                <a:latin typeface="Avenir Black" charset="0"/>
                <a:cs typeface="Avenir Black" charset="0"/>
              </a:rPr>
              <a:t>I. </a:t>
            </a:r>
            <a:r>
              <a:rPr lang="es-ES" sz="2800" dirty="0" err="1">
                <a:latin typeface="Avenir Black" charset="0"/>
                <a:cs typeface="Avenir Black" charset="0"/>
              </a:rPr>
              <a:t>Context</a:t>
            </a:r>
            <a:r>
              <a:rPr lang="es-ES" sz="2800" dirty="0">
                <a:latin typeface="Avenir Black" charset="0"/>
                <a:cs typeface="Avenir Black" charset="0"/>
              </a:rPr>
              <a:t> </a:t>
            </a:r>
            <a:r>
              <a:rPr lang="es-E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venir Black" charset="0"/>
                <a:cs typeface="Avenir Black" charset="0"/>
              </a:rPr>
              <a:t>and </a:t>
            </a:r>
            <a:r>
              <a:rPr lang="es-ES" sz="2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venir Black" charset="0"/>
                <a:cs typeface="Avenir Black" charset="0"/>
              </a:rPr>
              <a:t>Motivation</a:t>
            </a:r>
            <a:endParaRPr lang="es-ES" sz="2800" dirty="0">
              <a:solidFill>
                <a:schemeClr val="bg2">
                  <a:lumMod val="60000"/>
                  <a:lumOff val="40000"/>
                </a:schemeClr>
              </a:solidFill>
              <a:latin typeface="Avenir Black" charset="0"/>
              <a:cs typeface="Avenir Black" charset="0"/>
            </a:endParaRPr>
          </a:p>
        </p:txBody>
      </p: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1044078" y="827509"/>
            <a:ext cx="3132138" cy="3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rgbClr val="006600"/>
                </a:solidFill>
                <a:latin typeface="Avenir Book" charset="0"/>
                <a:cs typeface="Avenir Book" charset="0"/>
              </a:rPr>
              <a:t>Ortega et </a:t>
            </a:r>
            <a:r>
              <a:rPr lang="en-US" sz="2000" dirty="0">
                <a:solidFill>
                  <a:srgbClr val="006600"/>
                </a:solidFill>
                <a:latin typeface="Avenir Book" charset="0"/>
                <a:cs typeface="Avenir Book" charset="0"/>
              </a:rPr>
              <a:t>al (</a:t>
            </a:r>
            <a:r>
              <a:rPr lang="en-US" sz="2000" dirty="0" smtClean="0">
                <a:solidFill>
                  <a:srgbClr val="006600"/>
                </a:solidFill>
                <a:latin typeface="Avenir Book" charset="0"/>
                <a:cs typeface="Avenir Book" charset="0"/>
              </a:rPr>
              <a:t>2017)</a:t>
            </a:r>
            <a:endParaRPr lang="en-US" sz="2000" dirty="0">
              <a:solidFill>
                <a:srgbClr val="0066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43768" y="1259557"/>
            <a:ext cx="5137958" cy="1126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As Labrador Sea </a:t>
            </a:r>
            <a:r>
              <a:rPr lang="es-ES" dirty="0" err="1" smtClean="0">
                <a:solidFill>
                  <a:srgbClr val="800000"/>
                </a:solidFill>
                <a:latin typeface="Avenir Book"/>
                <a:cs typeface="Avenir Book"/>
              </a:rPr>
              <a:t>densities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propagate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southward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along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the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western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boundary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, </a:t>
            </a:r>
            <a:r>
              <a:rPr lang="es-ES" dirty="0" err="1" smtClean="0">
                <a:solidFill>
                  <a:srgbClr val="800000"/>
                </a:solidFill>
                <a:latin typeface="Avenir Book"/>
                <a:cs typeface="Avenir Book"/>
              </a:rPr>
              <a:t>they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Book"/>
                <a:cs typeface="Avenir Book"/>
              </a:rPr>
              <a:t>enhance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 </a:t>
            </a:r>
          </a:p>
          <a:p>
            <a:pPr algn="ctr"/>
            <a:r>
              <a:rPr lang="es-ES" dirty="0" err="1" smtClean="0">
                <a:solidFill>
                  <a:srgbClr val="800000"/>
                </a:solidFill>
                <a:latin typeface="Avenir Book"/>
                <a:cs typeface="Avenir Book"/>
              </a:rPr>
              <a:t>the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 AMOC </a:t>
            </a:r>
            <a:r>
              <a:rPr lang="es-ES" dirty="0" err="1" smtClean="0">
                <a:solidFill>
                  <a:srgbClr val="800000"/>
                </a:solidFill>
                <a:latin typeface="Avenir Book"/>
                <a:cs typeface="Avenir Book"/>
              </a:rPr>
              <a:t>via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thermal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wind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balance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, </a:t>
            </a:r>
          </a:p>
          <a:p>
            <a:pPr algn="ctr"/>
            <a:r>
              <a:rPr lang="es-ES" dirty="0" err="1" smtClean="0">
                <a:solidFill>
                  <a:srgbClr val="800000"/>
                </a:solidFill>
                <a:latin typeface="Avenir Book"/>
                <a:cs typeface="Avenir Book"/>
              </a:rPr>
              <a:t>increasing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Book"/>
                <a:cs typeface="Avenir Book"/>
              </a:rPr>
              <a:t>the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heat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transport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to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the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North</a:t>
            </a:r>
            <a:endParaRPr lang="es-ES" dirty="0">
              <a:solidFill>
                <a:srgbClr val="800000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910360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4728" y="37943"/>
            <a:ext cx="1219200" cy="122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CuadroTexto 52"/>
          <p:cNvSpPr txBox="1"/>
          <p:nvPr/>
        </p:nvSpPr>
        <p:spPr>
          <a:xfrm>
            <a:off x="554045" y="-86044"/>
            <a:ext cx="4564878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pPr eaLnBrk="1" hangingPunct="1"/>
            <a:r>
              <a:rPr lang="es-ES" sz="2800" dirty="0">
                <a:latin typeface="Avenir Black" charset="0"/>
                <a:cs typeface="Avenir Black" charset="0"/>
              </a:rPr>
              <a:t>I. </a:t>
            </a:r>
            <a:r>
              <a:rPr lang="es-ES" sz="2800" dirty="0" err="1">
                <a:latin typeface="Avenir Black" charset="0"/>
                <a:cs typeface="Avenir Black" charset="0"/>
              </a:rPr>
              <a:t>Context</a:t>
            </a:r>
            <a:r>
              <a:rPr lang="es-ES" sz="2800" dirty="0">
                <a:latin typeface="Avenir Black" charset="0"/>
                <a:cs typeface="Avenir Black" charset="0"/>
              </a:rPr>
              <a:t> </a:t>
            </a:r>
            <a:r>
              <a:rPr lang="es-ES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Avenir Black" charset="0"/>
                <a:cs typeface="Avenir Black" charset="0"/>
              </a:rPr>
              <a:t>and </a:t>
            </a:r>
            <a:r>
              <a:rPr lang="es-ES" sz="28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venir Black" charset="0"/>
                <a:cs typeface="Avenir Black" charset="0"/>
              </a:rPr>
              <a:t>Motivation</a:t>
            </a:r>
            <a:endParaRPr lang="es-ES" sz="2800" dirty="0">
              <a:solidFill>
                <a:schemeClr val="bg2">
                  <a:lumMod val="60000"/>
                  <a:lumOff val="40000"/>
                </a:schemeClr>
              </a:solidFill>
              <a:latin typeface="Avenir Black" charset="0"/>
              <a:cs typeface="Avenir Black" charset="0"/>
            </a:endParaRPr>
          </a:p>
        </p:txBody>
      </p: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1044078" y="827509"/>
            <a:ext cx="3132138" cy="3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rgbClr val="006600"/>
                </a:solidFill>
                <a:latin typeface="Avenir Book" charset="0"/>
                <a:cs typeface="Avenir Book" charset="0"/>
              </a:rPr>
              <a:t>Ortega et </a:t>
            </a:r>
            <a:r>
              <a:rPr lang="en-US" sz="2000" dirty="0">
                <a:solidFill>
                  <a:srgbClr val="006600"/>
                </a:solidFill>
                <a:latin typeface="Avenir Book" charset="0"/>
                <a:cs typeface="Avenir Book" charset="0"/>
              </a:rPr>
              <a:t>al (</a:t>
            </a:r>
            <a:r>
              <a:rPr lang="en-US" sz="2000" dirty="0" smtClean="0">
                <a:solidFill>
                  <a:srgbClr val="006600"/>
                </a:solidFill>
                <a:latin typeface="Avenir Book" charset="0"/>
                <a:cs typeface="Avenir Book" charset="0"/>
              </a:rPr>
              <a:t>2017)</a:t>
            </a:r>
            <a:endParaRPr lang="en-US" sz="2000" dirty="0">
              <a:solidFill>
                <a:srgbClr val="006600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43768" y="1259557"/>
            <a:ext cx="5137958" cy="1126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As Labrador Sea </a:t>
            </a:r>
            <a:r>
              <a:rPr lang="es-ES" dirty="0" err="1" smtClean="0">
                <a:solidFill>
                  <a:srgbClr val="800000"/>
                </a:solidFill>
                <a:latin typeface="Avenir Book"/>
                <a:cs typeface="Avenir Book"/>
              </a:rPr>
              <a:t>densities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propagate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southward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along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the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western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boundary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, </a:t>
            </a:r>
            <a:r>
              <a:rPr lang="es-ES" dirty="0" err="1" smtClean="0">
                <a:solidFill>
                  <a:srgbClr val="800000"/>
                </a:solidFill>
                <a:latin typeface="Avenir Book"/>
                <a:cs typeface="Avenir Book"/>
              </a:rPr>
              <a:t>they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Book"/>
                <a:cs typeface="Avenir Book"/>
              </a:rPr>
              <a:t>enhance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 </a:t>
            </a:r>
          </a:p>
          <a:p>
            <a:pPr algn="ctr"/>
            <a:r>
              <a:rPr lang="es-ES" dirty="0" err="1" smtClean="0">
                <a:solidFill>
                  <a:srgbClr val="800000"/>
                </a:solidFill>
                <a:latin typeface="Avenir Book"/>
                <a:cs typeface="Avenir Book"/>
              </a:rPr>
              <a:t>the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 AMOC </a:t>
            </a:r>
            <a:r>
              <a:rPr lang="es-ES" dirty="0" err="1" smtClean="0">
                <a:solidFill>
                  <a:srgbClr val="800000"/>
                </a:solidFill>
                <a:latin typeface="Avenir Book"/>
                <a:cs typeface="Avenir Book"/>
              </a:rPr>
              <a:t>via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thermal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wind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balance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, </a:t>
            </a:r>
          </a:p>
          <a:p>
            <a:pPr algn="ctr"/>
            <a:r>
              <a:rPr lang="es-ES" dirty="0" err="1" smtClean="0">
                <a:solidFill>
                  <a:srgbClr val="800000"/>
                </a:solidFill>
                <a:latin typeface="Avenir Book"/>
                <a:cs typeface="Avenir Book"/>
              </a:rPr>
              <a:t>increasing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Book"/>
                <a:cs typeface="Avenir Book"/>
              </a:rPr>
              <a:t>the</a:t>
            </a:r>
            <a:r>
              <a:rPr lang="es-ES" dirty="0" smtClean="0">
                <a:solidFill>
                  <a:srgbClr val="800000"/>
                </a:solidFill>
                <a:latin typeface="Avenir Book"/>
                <a:cs typeface="Avenir Book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heat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transport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to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</a:t>
            </a:r>
            <a:r>
              <a:rPr lang="es-ES" dirty="0" err="1" smtClean="0">
                <a:solidFill>
                  <a:srgbClr val="800000"/>
                </a:solidFill>
                <a:latin typeface="Avenir Medium"/>
                <a:cs typeface="Avenir Medium"/>
              </a:rPr>
              <a:t>the</a:t>
            </a:r>
            <a:r>
              <a:rPr lang="es-ES" dirty="0" smtClean="0">
                <a:solidFill>
                  <a:srgbClr val="800000"/>
                </a:solidFill>
                <a:latin typeface="Avenir Medium"/>
                <a:cs typeface="Avenir Medium"/>
              </a:rPr>
              <a:t> North</a:t>
            </a:r>
            <a:endParaRPr lang="es-ES" dirty="0">
              <a:solidFill>
                <a:srgbClr val="800000"/>
              </a:solidFill>
              <a:latin typeface="Avenir Medium"/>
              <a:cs typeface="Avenir Medium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256336" y="1259557"/>
            <a:ext cx="569387" cy="9618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solidFill>
                  <a:srgbClr val="FF0000"/>
                </a:solidFill>
                <a:latin typeface="Avenir Medium"/>
                <a:cs typeface="Avenir Medium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8701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SimSun"/>
        <a:cs typeface="SimSun"/>
      </a:majorFont>
      <a:minorFont>
        <a:latin typeface="Arial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2890</TotalTime>
  <Words>2759</Words>
  <Application>Microsoft Macintosh PowerPoint</Application>
  <PresentationFormat>Personalizado</PresentationFormat>
  <Paragraphs>247</Paragraphs>
  <Slides>23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/>
  <cp:keywords/>
  <dc:description/>
  <cp:lastModifiedBy>P. Ortega (BSC)</cp:lastModifiedBy>
  <cp:revision>390</cp:revision>
  <cp:lastPrinted>1601-01-01T00:00:00Z</cp:lastPrinted>
  <dcterms:created xsi:type="dcterms:W3CDTF">2014-05-08T11:16:05Z</dcterms:created>
  <dcterms:modified xsi:type="dcterms:W3CDTF">2019-06-04T21:17:50Z</dcterms:modified>
  <cp:category/>
</cp:coreProperties>
</file>