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tags/tag24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55" r:id="rId3"/>
    <p:sldId id="380" r:id="rId4"/>
    <p:sldId id="379" r:id="rId5"/>
    <p:sldId id="364" r:id="rId6"/>
    <p:sldId id="332" r:id="rId7"/>
    <p:sldId id="354" r:id="rId8"/>
    <p:sldId id="370" r:id="rId9"/>
    <p:sldId id="353" r:id="rId10"/>
    <p:sldId id="369" r:id="rId11"/>
    <p:sldId id="365" r:id="rId12"/>
    <p:sldId id="368" r:id="rId13"/>
    <p:sldId id="366" r:id="rId14"/>
    <p:sldId id="382" r:id="rId15"/>
    <p:sldId id="310" r:id="rId16"/>
    <p:sldId id="356" r:id="rId17"/>
    <p:sldId id="371" r:id="rId18"/>
    <p:sldId id="385" r:id="rId19"/>
    <p:sldId id="351" r:id="rId20"/>
    <p:sldId id="357" r:id="rId21"/>
    <p:sldId id="358" r:id="rId22"/>
    <p:sldId id="360" r:id="rId23"/>
    <p:sldId id="362" r:id="rId24"/>
    <p:sldId id="384" r:id="rId25"/>
    <p:sldId id="372" r:id="rId26"/>
    <p:sldId id="363" r:id="rId27"/>
    <p:sldId id="376" r:id="rId28"/>
    <p:sldId id="373" r:id="rId29"/>
    <p:sldId id="374" r:id="rId30"/>
    <p:sldId id="303" r:id="rId31"/>
    <p:sldId id="37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40A"/>
    <a:srgbClr val="2DEA33"/>
    <a:srgbClr val="59FF46"/>
    <a:srgbClr val="4AFF3A"/>
    <a:srgbClr val="D30C0C"/>
    <a:srgbClr val="FEFF68"/>
    <a:srgbClr val="FCFF89"/>
    <a:srgbClr val="42E6FB"/>
    <a:srgbClr val="2DE7FB"/>
    <a:srgbClr val="569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10" autoAdjust="0"/>
  </p:normalViewPr>
  <p:slideViewPr>
    <p:cSldViewPr snapToGrid="0" snapToObjects="1">
      <p:cViewPr>
        <p:scale>
          <a:sx n="80" d="100"/>
          <a:sy n="80" d="100"/>
        </p:scale>
        <p:origin x="-1816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hahremaninezhadr\Desktop\TDMS_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752405949256"/>
          <c:y val="0.0514005540974045"/>
          <c:w val="0.839692038495188"/>
          <c:h val="0.637939632545932"/>
        </c:manualLayout>
      </c:layout>
      <c:scatterChart>
        <c:scatterStyle val="smoothMarker"/>
        <c:varyColors val="0"/>
        <c:ser>
          <c:idx val="3"/>
          <c:order val="1"/>
          <c:tx>
            <c:v>Satellite_OS</c:v>
          </c:tx>
          <c:marker>
            <c:symbol val="none"/>
          </c:marker>
          <c:xVal>
            <c:numRef>
              <c:f>TDMS_OS!$K$1:$K$388</c:f>
              <c:numCache>
                <c:formatCode>dd/mm/yyyy\ h:mm</c:formatCode>
                <c:ptCount val="388"/>
                <c:pt idx="0">
                  <c:v>41835.83333333334</c:v>
                </c:pt>
                <c:pt idx="1">
                  <c:v>41835.875</c:v>
                </c:pt>
                <c:pt idx="2">
                  <c:v>41835.91666666666</c:v>
                </c:pt>
                <c:pt idx="3">
                  <c:v>41835.95833333334</c:v>
                </c:pt>
                <c:pt idx="4">
                  <c:v>41836.0</c:v>
                </c:pt>
                <c:pt idx="5">
                  <c:v>41836.0416666666</c:v>
                </c:pt>
                <c:pt idx="6">
                  <c:v>41836.08333333334</c:v>
                </c:pt>
                <c:pt idx="7">
                  <c:v>41836.125</c:v>
                </c:pt>
                <c:pt idx="8">
                  <c:v>41836.1666666666</c:v>
                </c:pt>
                <c:pt idx="9">
                  <c:v>41836.20833333334</c:v>
                </c:pt>
                <c:pt idx="10">
                  <c:v>41836.25</c:v>
                </c:pt>
                <c:pt idx="11">
                  <c:v>41836.29166666657</c:v>
                </c:pt>
                <c:pt idx="12">
                  <c:v>41836.33333333334</c:v>
                </c:pt>
                <c:pt idx="13">
                  <c:v>41836.375</c:v>
                </c:pt>
                <c:pt idx="14">
                  <c:v>41836.41666666666</c:v>
                </c:pt>
                <c:pt idx="15">
                  <c:v>41836.45833333334</c:v>
                </c:pt>
                <c:pt idx="16">
                  <c:v>41836.5</c:v>
                </c:pt>
                <c:pt idx="17">
                  <c:v>41836.5416666666</c:v>
                </c:pt>
                <c:pt idx="18">
                  <c:v>41836.58333333334</c:v>
                </c:pt>
                <c:pt idx="19">
                  <c:v>41836.625</c:v>
                </c:pt>
                <c:pt idx="20">
                  <c:v>41836.6666666666</c:v>
                </c:pt>
                <c:pt idx="21">
                  <c:v>41836.70833333334</c:v>
                </c:pt>
                <c:pt idx="22">
                  <c:v>41836.75</c:v>
                </c:pt>
                <c:pt idx="23">
                  <c:v>41836.79166666657</c:v>
                </c:pt>
                <c:pt idx="24">
                  <c:v>41836.83333333334</c:v>
                </c:pt>
                <c:pt idx="25">
                  <c:v>41836.875</c:v>
                </c:pt>
                <c:pt idx="26">
                  <c:v>41836.91666666666</c:v>
                </c:pt>
                <c:pt idx="27">
                  <c:v>41836.95833333334</c:v>
                </c:pt>
                <c:pt idx="28">
                  <c:v>41837.0</c:v>
                </c:pt>
                <c:pt idx="29">
                  <c:v>41837.0416666666</c:v>
                </c:pt>
                <c:pt idx="30">
                  <c:v>41837.08333321759</c:v>
                </c:pt>
                <c:pt idx="31">
                  <c:v>41837.12499982639</c:v>
                </c:pt>
                <c:pt idx="32">
                  <c:v>41837.16666643519</c:v>
                </c:pt>
                <c:pt idx="33">
                  <c:v>41837.20833304398</c:v>
                </c:pt>
                <c:pt idx="34">
                  <c:v>41837.24999965278</c:v>
                </c:pt>
                <c:pt idx="35">
                  <c:v>41837.2916662615</c:v>
                </c:pt>
                <c:pt idx="36">
                  <c:v>41837.33333287038</c:v>
                </c:pt>
                <c:pt idx="37">
                  <c:v>41837.375</c:v>
                </c:pt>
                <c:pt idx="38">
                  <c:v>41837.41666666666</c:v>
                </c:pt>
                <c:pt idx="39">
                  <c:v>41837.45833333334</c:v>
                </c:pt>
                <c:pt idx="40">
                  <c:v>41837.5</c:v>
                </c:pt>
                <c:pt idx="41">
                  <c:v>41837.5416666666</c:v>
                </c:pt>
                <c:pt idx="42">
                  <c:v>41837.58333333334</c:v>
                </c:pt>
                <c:pt idx="43">
                  <c:v>41837.625</c:v>
                </c:pt>
                <c:pt idx="44">
                  <c:v>41837.6666666666</c:v>
                </c:pt>
                <c:pt idx="45">
                  <c:v>41837.70833333334</c:v>
                </c:pt>
                <c:pt idx="46">
                  <c:v>41837.75</c:v>
                </c:pt>
                <c:pt idx="47">
                  <c:v>41837.79166666657</c:v>
                </c:pt>
                <c:pt idx="48">
                  <c:v>41837.83333333334</c:v>
                </c:pt>
                <c:pt idx="49">
                  <c:v>41837.875</c:v>
                </c:pt>
                <c:pt idx="50">
                  <c:v>41837.91666666666</c:v>
                </c:pt>
                <c:pt idx="51">
                  <c:v>41837.95833333334</c:v>
                </c:pt>
                <c:pt idx="52">
                  <c:v>41838.0</c:v>
                </c:pt>
                <c:pt idx="53">
                  <c:v>41838.0416666666</c:v>
                </c:pt>
                <c:pt idx="54">
                  <c:v>41838.08333333334</c:v>
                </c:pt>
                <c:pt idx="55">
                  <c:v>41838.125</c:v>
                </c:pt>
                <c:pt idx="56">
                  <c:v>41838.1666666666</c:v>
                </c:pt>
                <c:pt idx="57">
                  <c:v>41838.20833333334</c:v>
                </c:pt>
                <c:pt idx="58">
                  <c:v>41838.25</c:v>
                </c:pt>
                <c:pt idx="59">
                  <c:v>41838.29166666657</c:v>
                </c:pt>
                <c:pt idx="60">
                  <c:v>41838.33333333334</c:v>
                </c:pt>
                <c:pt idx="61">
                  <c:v>41838.375</c:v>
                </c:pt>
                <c:pt idx="62">
                  <c:v>41838.41666666666</c:v>
                </c:pt>
                <c:pt idx="63">
                  <c:v>41838.45833333334</c:v>
                </c:pt>
                <c:pt idx="64">
                  <c:v>41838.5</c:v>
                </c:pt>
                <c:pt idx="65">
                  <c:v>41838.5416666666</c:v>
                </c:pt>
                <c:pt idx="66">
                  <c:v>41838.58333333334</c:v>
                </c:pt>
                <c:pt idx="67">
                  <c:v>41838.625</c:v>
                </c:pt>
                <c:pt idx="68">
                  <c:v>41838.6666666666</c:v>
                </c:pt>
                <c:pt idx="69">
                  <c:v>41838.70833333334</c:v>
                </c:pt>
                <c:pt idx="70">
                  <c:v>41838.75</c:v>
                </c:pt>
                <c:pt idx="71">
                  <c:v>41838.79166666657</c:v>
                </c:pt>
                <c:pt idx="72">
                  <c:v>41838.83333333334</c:v>
                </c:pt>
                <c:pt idx="73">
                  <c:v>41838.875</c:v>
                </c:pt>
                <c:pt idx="74">
                  <c:v>41838.91666666666</c:v>
                </c:pt>
                <c:pt idx="75">
                  <c:v>41838.95833333334</c:v>
                </c:pt>
                <c:pt idx="76">
                  <c:v>41839.0</c:v>
                </c:pt>
                <c:pt idx="77">
                  <c:v>41839.0416666666</c:v>
                </c:pt>
                <c:pt idx="78">
                  <c:v>41839.08333333334</c:v>
                </c:pt>
                <c:pt idx="79">
                  <c:v>41839.125</c:v>
                </c:pt>
                <c:pt idx="80">
                  <c:v>41839.1666666666</c:v>
                </c:pt>
                <c:pt idx="81">
                  <c:v>41839.20833333334</c:v>
                </c:pt>
                <c:pt idx="82">
                  <c:v>41839.25</c:v>
                </c:pt>
                <c:pt idx="83">
                  <c:v>41839.29166666657</c:v>
                </c:pt>
                <c:pt idx="84">
                  <c:v>41839.33333333334</c:v>
                </c:pt>
                <c:pt idx="85">
                  <c:v>41839.375</c:v>
                </c:pt>
                <c:pt idx="86">
                  <c:v>41839.41666666666</c:v>
                </c:pt>
                <c:pt idx="87">
                  <c:v>41839.45833333334</c:v>
                </c:pt>
                <c:pt idx="88">
                  <c:v>41839.5</c:v>
                </c:pt>
                <c:pt idx="89">
                  <c:v>41839.5416666666</c:v>
                </c:pt>
                <c:pt idx="90">
                  <c:v>41839.58333333334</c:v>
                </c:pt>
                <c:pt idx="91">
                  <c:v>41839.625</c:v>
                </c:pt>
                <c:pt idx="92">
                  <c:v>41839.6666666666</c:v>
                </c:pt>
                <c:pt idx="93">
                  <c:v>41839.70833333334</c:v>
                </c:pt>
                <c:pt idx="94">
                  <c:v>41839.75</c:v>
                </c:pt>
                <c:pt idx="95">
                  <c:v>41839.79166666657</c:v>
                </c:pt>
                <c:pt idx="96">
                  <c:v>41839.83333321759</c:v>
                </c:pt>
                <c:pt idx="97">
                  <c:v>41839.8749998264</c:v>
                </c:pt>
                <c:pt idx="98">
                  <c:v>41839.91666666666</c:v>
                </c:pt>
                <c:pt idx="99">
                  <c:v>41839.95833333334</c:v>
                </c:pt>
                <c:pt idx="100">
                  <c:v>41840.0</c:v>
                </c:pt>
                <c:pt idx="101">
                  <c:v>41840.0416666666</c:v>
                </c:pt>
                <c:pt idx="102">
                  <c:v>41840.08333333334</c:v>
                </c:pt>
                <c:pt idx="103">
                  <c:v>41840.125</c:v>
                </c:pt>
                <c:pt idx="104">
                  <c:v>41840.1666666666</c:v>
                </c:pt>
                <c:pt idx="105">
                  <c:v>41840.20833333334</c:v>
                </c:pt>
                <c:pt idx="106">
                  <c:v>41840.25</c:v>
                </c:pt>
                <c:pt idx="107">
                  <c:v>41840.29166666657</c:v>
                </c:pt>
                <c:pt idx="108">
                  <c:v>41840.33333333334</c:v>
                </c:pt>
                <c:pt idx="109">
                  <c:v>41840.375</c:v>
                </c:pt>
                <c:pt idx="110">
                  <c:v>41840.41666666666</c:v>
                </c:pt>
                <c:pt idx="111">
                  <c:v>41840.45833333334</c:v>
                </c:pt>
                <c:pt idx="112">
                  <c:v>41840.5</c:v>
                </c:pt>
                <c:pt idx="113">
                  <c:v>41840.5416666666</c:v>
                </c:pt>
                <c:pt idx="114">
                  <c:v>41840.58333333334</c:v>
                </c:pt>
                <c:pt idx="115">
                  <c:v>41840.625</c:v>
                </c:pt>
                <c:pt idx="116">
                  <c:v>41840.6666666666</c:v>
                </c:pt>
                <c:pt idx="117">
                  <c:v>41840.70833333334</c:v>
                </c:pt>
                <c:pt idx="118">
                  <c:v>41840.75</c:v>
                </c:pt>
                <c:pt idx="119">
                  <c:v>41840.79166666657</c:v>
                </c:pt>
                <c:pt idx="120">
                  <c:v>41840.83333333334</c:v>
                </c:pt>
                <c:pt idx="121">
                  <c:v>41840.875</c:v>
                </c:pt>
                <c:pt idx="122">
                  <c:v>41840.91666666666</c:v>
                </c:pt>
                <c:pt idx="123">
                  <c:v>41840.95833333334</c:v>
                </c:pt>
                <c:pt idx="124">
                  <c:v>41841.0</c:v>
                </c:pt>
                <c:pt idx="125">
                  <c:v>41841.0416666666</c:v>
                </c:pt>
                <c:pt idx="126">
                  <c:v>41841.08333333334</c:v>
                </c:pt>
                <c:pt idx="127">
                  <c:v>41841.125</c:v>
                </c:pt>
                <c:pt idx="128">
                  <c:v>41841.1666666666</c:v>
                </c:pt>
                <c:pt idx="129">
                  <c:v>41841.20833333334</c:v>
                </c:pt>
                <c:pt idx="130">
                  <c:v>41841.25</c:v>
                </c:pt>
                <c:pt idx="131">
                  <c:v>41841.29166666657</c:v>
                </c:pt>
                <c:pt idx="132">
                  <c:v>41841.33333333334</c:v>
                </c:pt>
                <c:pt idx="133">
                  <c:v>41841.375</c:v>
                </c:pt>
                <c:pt idx="134">
                  <c:v>41841.41666666666</c:v>
                </c:pt>
                <c:pt idx="135">
                  <c:v>41841.45833333334</c:v>
                </c:pt>
                <c:pt idx="136">
                  <c:v>41841.5</c:v>
                </c:pt>
                <c:pt idx="137">
                  <c:v>41841.5416666666</c:v>
                </c:pt>
                <c:pt idx="138">
                  <c:v>41841.58333333334</c:v>
                </c:pt>
                <c:pt idx="139">
                  <c:v>41841.625</c:v>
                </c:pt>
                <c:pt idx="140">
                  <c:v>41841.6666666666</c:v>
                </c:pt>
                <c:pt idx="141">
                  <c:v>41841.70833333334</c:v>
                </c:pt>
                <c:pt idx="142">
                  <c:v>41841.75</c:v>
                </c:pt>
                <c:pt idx="143">
                  <c:v>41841.79166666657</c:v>
                </c:pt>
                <c:pt idx="144">
                  <c:v>41841.83333333334</c:v>
                </c:pt>
                <c:pt idx="145">
                  <c:v>41841.875</c:v>
                </c:pt>
                <c:pt idx="146">
                  <c:v>41841.91666666666</c:v>
                </c:pt>
                <c:pt idx="147">
                  <c:v>41841.95833333334</c:v>
                </c:pt>
                <c:pt idx="148">
                  <c:v>41842.0</c:v>
                </c:pt>
                <c:pt idx="149">
                  <c:v>41842.0416666666</c:v>
                </c:pt>
                <c:pt idx="150">
                  <c:v>41842.08333333334</c:v>
                </c:pt>
                <c:pt idx="151">
                  <c:v>41842.125</c:v>
                </c:pt>
                <c:pt idx="152">
                  <c:v>41842.1666666666</c:v>
                </c:pt>
                <c:pt idx="153">
                  <c:v>41842.20833333334</c:v>
                </c:pt>
                <c:pt idx="154">
                  <c:v>41842.25</c:v>
                </c:pt>
                <c:pt idx="155">
                  <c:v>41842.29166666657</c:v>
                </c:pt>
                <c:pt idx="156">
                  <c:v>41842.33333333334</c:v>
                </c:pt>
                <c:pt idx="157">
                  <c:v>41842.375</c:v>
                </c:pt>
                <c:pt idx="158">
                  <c:v>41842.41666666666</c:v>
                </c:pt>
                <c:pt idx="159">
                  <c:v>41842.45833333334</c:v>
                </c:pt>
                <c:pt idx="160">
                  <c:v>41842.5</c:v>
                </c:pt>
                <c:pt idx="161">
                  <c:v>41842.5416666666</c:v>
                </c:pt>
                <c:pt idx="162">
                  <c:v>41842.58333333334</c:v>
                </c:pt>
                <c:pt idx="163">
                  <c:v>41842.625</c:v>
                </c:pt>
                <c:pt idx="164">
                  <c:v>41842.6666666666</c:v>
                </c:pt>
                <c:pt idx="165">
                  <c:v>41842.70833333334</c:v>
                </c:pt>
                <c:pt idx="166">
                  <c:v>41842.75</c:v>
                </c:pt>
                <c:pt idx="167">
                  <c:v>41842.79166666657</c:v>
                </c:pt>
                <c:pt idx="168">
                  <c:v>41842.83333333334</c:v>
                </c:pt>
                <c:pt idx="169">
                  <c:v>41842.875</c:v>
                </c:pt>
                <c:pt idx="170">
                  <c:v>41842.91666666666</c:v>
                </c:pt>
                <c:pt idx="171">
                  <c:v>41842.95833333334</c:v>
                </c:pt>
                <c:pt idx="172">
                  <c:v>41843.0</c:v>
                </c:pt>
                <c:pt idx="173">
                  <c:v>41843.0416666666</c:v>
                </c:pt>
                <c:pt idx="174">
                  <c:v>41843.08333333334</c:v>
                </c:pt>
                <c:pt idx="175">
                  <c:v>41843.12500005787</c:v>
                </c:pt>
                <c:pt idx="176">
                  <c:v>41843.1666667824</c:v>
                </c:pt>
                <c:pt idx="177">
                  <c:v>41843.20833350695</c:v>
                </c:pt>
                <c:pt idx="178">
                  <c:v>41843.25000023148</c:v>
                </c:pt>
                <c:pt idx="179">
                  <c:v>41843.29166695595</c:v>
                </c:pt>
                <c:pt idx="180">
                  <c:v>41843.33333368056</c:v>
                </c:pt>
                <c:pt idx="181">
                  <c:v>41843.3750004051</c:v>
                </c:pt>
                <c:pt idx="182">
                  <c:v>41843.41666712963</c:v>
                </c:pt>
                <c:pt idx="183">
                  <c:v>41843.4583338542</c:v>
                </c:pt>
                <c:pt idx="184">
                  <c:v>41843.5000005787</c:v>
                </c:pt>
                <c:pt idx="185">
                  <c:v>41843.5416666666</c:v>
                </c:pt>
                <c:pt idx="186">
                  <c:v>41843.58333333334</c:v>
                </c:pt>
                <c:pt idx="187">
                  <c:v>41843.625</c:v>
                </c:pt>
                <c:pt idx="188">
                  <c:v>41843.6666666666</c:v>
                </c:pt>
                <c:pt idx="189">
                  <c:v>41843.70833321759</c:v>
                </c:pt>
                <c:pt idx="190">
                  <c:v>41843.75</c:v>
                </c:pt>
                <c:pt idx="191">
                  <c:v>41843.79166666657</c:v>
                </c:pt>
                <c:pt idx="192">
                  <c:v>41843.83333333334</c:v>
                </c:pt>
                <c:pt idx="193">
                  <c:v>41843.875</c:v>
                </c:pt>
                <c:pt idx="194">
                  <c:v>41843.91666666666</c:v>
                </c:pt>
                <c:pt idx="195">
                  <c:v>41843.95833333334</c:v>
                </c:pt>
                <c:pt idx="196">
                  <c:v>41844.0</c:v>
                </c:pt>
                <c:pt idx="197">
                  <c:v>41844.0416666666</c:v>
                </c:pt>
                <c:pt idx="198">
                  <c:v>41844.08333333334</c:v>
                </c:pt>
                <c:pt idx="199">
                  <c:v>41844.125</c:v>
                </c:pt>
                <c:pt idx="200">
                  <c:v>41844.1666666666</c:v>
                </c:pt>
                <c:pt idx="201">
                  <c:v>41844.20833333334</c:v>
                </c:pt>
                <c:pt idx="202">
                  <c:v>41844.25</c:v>
                </c:pt>
                <c:pt idx="203">
                  <c:v>41844.29166666657</c:v>
                </c:pt>
                <c:pt idx="204">
                  <c:v>41844.33333333334</c:v>
                </c:pt>
                <c:pt idx="205">
                  <c:v>41844.375</c:v>
                </c:pt>
                <c:pt idx="206">
                  <c:v>41844.41666666666</c:v>
                </c:pt>
                <c:pt idx="207">
                  <c:v>41844.45833333334</c:v>
                </c:pt>
                <c:pt idx="208">
                  <c:v>41844.5</c:v>
                </c:pt>
                <c:pt idx="209">
                  <c:v>41844.5416666666</c:v>
                </c:pt>
                <c:pt idx="210">
                  <c:v>41844.58333333334</c:v>
                </c:pt>
                <c:pt idx="211">
                  <c:v>41844.62500005787</c:v>
                </c:pt>
                <c:pt idx="212">
                  <c:v>41844.6666667824</c:v>
                </c:pt>
                <c:pt idx="213">
                  <c:v>41844.70833333334</c:v>
                </c:pt>
                <c:pt idx="214">
                  <c:v>41844.75</c:v>
                </c:pt>
                <c:pt idx="215">
                  <c:v>41844.79166666657</c:v>
                </c:pt>
                <c:pt idx="216">
                  <c:v>41844.83333333334</c:v>
                </c:pt>
                <c:pt idx="217">
                  <c:v>41844.875</c:v>
                </c:pt>
                <c:pt idx="218">
                  <c:v>41844.91666666666</c:v>
                </c:pt>
                <c:pt idx="219">
                  <c:v>41844.95833333334</c:v>
                </c:pt>
                <c:pt idx="220">
                  <c:v>41845.0</c:v>
                </c:pt>
                <c:pt idx="221">
                  <c:v>41845.0416666666</c:v>
                </c:pt>
                <c:pt idx="222">
                  <c:v>41845.08333333334</c:v>
                </c:pt>
                <c:pt idx="223">
                  <c:v>41845.125</c:v>
                </c:pt>
                <c:pt idx="224">
                  <c:v>41845.1666666666</c:v>
                </c:pt>
                <c:pt idx="225">
                  <c:v>41845.20833333334</c:v>
                </c:pt>
                <c:pt idx="226">
                  <c:v>41845.25</c:v>
                </c:pt>
                <c:pt idx="227">
                  <c:v>41845.29166666657</c:v>
                </c:pt>
                <c:pt idx="228">
                  <c:v>41845.33333333334</c:v>
                </c:pt>
                <c:pt idx="229">
                  <c:v>41845.375</c:v>
                </c:pt>
                <c:pt idx="230">
                  <c:v>41845.41666666666</c:v>
                </c:pt>
                <c:pt idx="231">
                  <c:v>41845.45833333334</c:v>
                </c:pt>
                <c:pt idx="232">
                  <c:v>41845.5</c:v>
                </c:pt>
                <c:pt idx="233">
                  <c:v>41845.5416666666</c:v>
                </c:pt>
                <c:pt idx="234">
                  <c:v>41845.58333333334</c:v>
                </c:pt>
                <c:pt idx="235">
                  <c:v>41845.625</c:v>
                </c:pt>
                <c:pt idx="236">
                  <c:v>41845.6666666666</c:v>
                </c:pt>
                <c:pt idx="237">
                  <c:v>41845.70833333334</c:v>
                </c:pt>
                <c:pt idx="238">
                  <c:v>41845.75</c:v>
                </c:pt>
                <c:pt idx="239">
                  <c:v>41845.79166666657</c:v>
                </c:pt>
                <c:pt idx="240">
                  <c:v>41845.83333321759</c:v>
                </c:pt>
                <c:pt idx="241">
                  <c:v>41845.875</c:v>
                </c:pt>
                <c:pt idx="242">
                  <c:v>41845.91666666666</c:v>
                </c:pt>
                <c:pt idx="243">
                  <c:v>41845.95833333334</c:v>
                </c:pt>
                <c:pt idx="244">
                  <c:v>41846.0</c:v>
                </c:pt>
                <c:pt idx="245">
                  <c:v>41846.0416666666</c:v>
                </c:pt>
                <c:pt idx="246">
                  <c:v>41846.08333333334</c:v>
                </c:pt>
                <c:pt idx="247">
                  <c:v>41846.125</c:v>
                </c:pt>
                <c:pt idx="248">
                  <c:v>41846.1666666666</c:v>
                </c:pt>
                <c:pt idx="249">
                  <c:v>41846.20833333334</c:v>
                </c:pt>
                <c:pt idx="250">
                  <c:v>41846.25</c:v>
                </c:pt>
                <c:pt idx="251">
                  <c:v>41846.29166666657</c:v>
                </c:pt>
                <c:pt idx="252">
                  <c:v>41846.33333333334</c:v>
                </c:pt>
                <c:pt idx="253">
                  <c:v>41846.375</c:v>
                </c:pt>
                <c:pt idx="254">
                  <c:v>41846.41666666666</c:v>
                </c:pt>
                <c:pt idx="255">
                  <c:v>41846.45833333334</c:v>
                </c:pt>
                <c:pt idx="256">
                  <c:v>41846.5</c:v>
                </c:pt>
                <c:pt idx="257">
                  <c:v>41846.5416666666</c:v>
                </c:pt>
                <c:pt idx="258">
                  <c:v>41846.58333333334</c:v>
                </c:pt>
                <c:pt idx="259">
                  <c:v>41846.625</c:v>
                </c:pt>
                <c:pt idx="260">
                  <c:v>41846.6666666666</c:v>
                </c:pt>
                <c:pt idx="261">
                  <c:v>41846.70833333334</c:v>
                </c:pt>
                <c:pt idx="262">
                  <c:v>41846.75</c:v>
                </c:pt>
                <c:pt idx="263">
                  <c:v>41846.79166666657</c:v>
                </c:pt>
                <c:pt idx="264">
                  <c:v>41846.83333333334</c:v>
                </c:pt>
                <c:pt idx="265">
                  <c:v>41846.875</c:v>
                </c:pt>
                <c:pt idx="266">
                  <c:v>41846.91666666666</c:v>
                </c:pt>
                <c:pt idx="267">
                  <c:v>41846.95833333334</c:v>
                </c:pt>
                <c:pt idx="268">
                  <c:v>41847.0</c:v>
                </c:pt>
                <c:pt idx="269">
                  <c:v>41847.0416666666</c:v>
                </c:pt>
                <c:pt idx="270">
                  <c:v>41847.08333333334</c:v>
                </c:pt>
                <c:pt idx="271">
                  <c:v>41847.125</c:v>
                </c:pt>
                <c:pt idx="272">
                  <c:v>41847.1666666666</c:v>
                </c:pt>
                <c:pt idx="273">
                  <c:v>41847.20833333334</c:v>
                </c:pt>
                <c:pt idx="274">
                  <c:v>41847.25</c:v>
                </c:pt>
                <c:pt idx="275">
                  <c:v>41847.29166666657</c:v>
                </c:pt>
                <c:pt idx="276">
                  <c:v>41847.33333333334</c:v>
                </c:pt>
                <c:pt idx="277">
                  <c:v>41847.375</c:v>
                </c:pt>
                <c:pt idx="278">
                  <c:v>41847.41666666666</c:v>
                </c:pt>
                <c:pt idx="279">
                  <c:v>41847.45833333334</c:v>
                </c:pt>
                <c:pt idx="280">
                  <c:v>41847.5</c:v>
                </c:pt>
                <c:pt idx="281">
                  <c:v>41847.5416666666</c:v>
                </c:pt>
                <c:pt idx="282">
                  <c:v>41847.58333333334</c:v>
                </c:pt>
                <c:pt idx="283">
                  <c:v>41847.625</c:v>
                </c:pt>
                <c:pt idx="284">
                  <c:v>41847.6666666666</c:v>
                </c:pt>
                <c:pt idx="285">
                  <c:v>41847.70833333334</c:v>
                </c:pt>
                <c:pt idx="286">
                  <c:v>41847.75</c:v>
                </c:pt>
                <c:pt idx="287">
                  <c:v>41847.79166666657</c:v>
                </c:pt>
                <c:pt idx="288">
                  <c:v>41847.83333333334</c:v>
                </c:pt>
                <c:pt idx="289">
                  <c:v>41847.875</c:v>
                </c:pt>
                <c:pt idx="290">
                  <c:v>41847.91666666666</c:v>
                </c:pt>
                <c:pt idx="291">
                  <c:v>41847.95833333334</c:v>
                </c:pt>
                <c:pt idx="292">
                  <c:v>41848.0</c:v>
                </c:pt>
                <c:pt idx="293">
                  <c:v>41848.0416666666</c:v>
                </c:pt>
                <c:pt idx="294">
                  <c:v>41848.08333333334</c:v>
                </c:pt>
                <c:pt idx="295">
                  <c:v>41848.125</c:v>
                </c:pt>
                <c:pt idx="296">
                  <c:v>41848.1666666666</c:v>
                </c:pt>
                <c:pt idx="297">
                  <c:v>41848.20833333334</c:v>
                </c:pt>
                <c:pt idx="298">
                  <c:v>41848.25</c:v>
                </c:pt>
                <c:pt idx="299">
                  <c:v>41848.29166666657</c:v>
                </c:pt>
                <c:pt idx="300">
                  <c:v>41848.33333333334</c:v>
                </c:pt>
                <c:pt idx="301">
                  <c:v>41848.375</c:v>
                </c:pt>
                <c:pt idx="302">
                  <c:v>41848.41666666666</c:v>
                </c:pt>
                <c:pt idx="303">
                  <c:v>41848.45833333334</c:v>
                </c:pt>
                <c:pt idx="304">
                  <c:v>41848.50000005787</c:v>
                </c:pt>
                <c:pt idx="305">
                  <c:v>41848.5416666666</c:v>
                </c:pt>
                <c:pt idx="306">
                  <c:v>41848.58333333334</c:v>
                </c:pt>
                <c:pt idx="307">
                  <c:v>41848.625</c:v>
                </c:pt>
                <c:pt idx="308">
                  <c:v>41848.6666666666</c:v>
                </c:pt>
                <c:pt idx="309">
                  <c:v>41848.70833333334</c:v>
                </c:pt>
                <c:pt idx="310">
                  <c:v>41848.75</c:v>
                </c:pt>
                <c:pt idx="311">
                  <c:v>41848.79166666657</c:v>
                </c:pt>
                <c:pt idx="312">
                  <c:v>41848.83333333334</c:v>
                </c:pt>
                <c:pt idx="313">
                  <c:v>41848.875</c:v>
                </c:pt>
                <c:pt idx="314">
                  <c:v>41848.91666666666</c:v>
                </c:pt>
                <c:pt idx="315">
                  <c:v>41848.95833333334</c:v>
                </c:pt>
                <c:pt idx="316">
                  <c:v>41849.0</c:v>
                </c:pt>
                <c:pt idx="317">
                  <c:v>41849.0416666666</c:v>
                </c:pt>
                <c:pt idx="318">
                  <c:v>41849.08333333334</c:v>
                </c:pt>
                <c:pt idx="319">
                  <c:v>41849.125</c:v>
                </c:pt>
                <c:pt idx="320">
                  <c:v>41849.1666666666</c:v>
                </c:pt>
                <c:pt idx="321">
                  <c:v>41849.20833333334</c:v>
                </c:pt>
                <c:pt idx="322">
                  <c:v>41849.25</c:v>
                </c:pt>
                <c:pt idx="323">
                  <c:v>41849.29166666657</c:v>
                </c:pt>
                <c:pt idx="324">
                  <c:v>41849.33333333334</c:v>
                </c:pt>
                <c:pt idx="325">
                  <c:v>41849.375</c:v>
                </c:pt>
                <c:pt idx="326">
                  <c:v>41849.41666666666</c:v>
                </c:pt>
                <c:pt idx="327">
                  <c:v>41849.45833333334</c:v>
                </c:pt>
                <c:pt idx="328">
                  <c:v>41849.5</c:v>
                </c:pt>
                <c:pt idx="329">
                  <c:v>41849.5416666666</c:v>
                </c:pt>
                <c:pt idx="330">
                  <c:v>41849.58333333334</c:v>
                </c:pt>
                <c:pt idx="331">
                  <c:v>41849.62499982639</c:v>
                </c:pt>
                <c:pt idx="332">
                  <c:v>41849.66666643519</c:v>
                </c:pt>
                <c:pt idx="333">
                  <c:v>41849.70833304398</c:v>
                </c:pt>
                <c:pt idx="334">
                  <c:v>41849.74999965278</c:v>
                </c:pt>
                <c:pt idx="335">
                  <c:v>41849.7916662615</c:v>
                </c:pt>
                <c:pt idx="336">
                  <c:v>41849.83333287038</c:v>
                </c:pt>
                <c:pt idx="337">
                  <c:v>41849.8749994792</c:v>
                </c:pt>
                <c:pt idx="338">
                  <c:v>41849.91666608797</c:v>
                </c:pt>
                <c:pt idx="339">
                  <c:v>41849.95833269676</c:v>
                </c:pt>
                <c:pt idx="340">
                  <c:v>41849.99999930556</c:v>
                </c:pt>
                <c:pt idx="341">
                  <c:v>41850.04166591432</c:v>
                </c:pt>
                <c:pt idx="342">
                  <c:v>41850.08333252315</c:v>
                </c:pt>
                <c:pt idx="343">
                  <c:v>41850.12499913193</c:v>
                </c:pt>
                <c:pt idx="344">
                  <c:v>41850.16666574073</c:v>
                </c:pt>
                <c:pt idx="345">
                  <c:v>41850.20833234954</c:v>
                </c:pt>
                <c:pt idx="346">
                  <c:v>41850.24999895833</c:v>
                </c:pt>
                <c:pt idx="347">
                  <c:v>41850.29166556701</c:v>
                </c:pt>
                <c:pt idx="348">
                  <c:v>41850.33333217593</c:v>
                </c:pt>
                <c:pt idx="349">
                  <c:v>41850.37499878472</c:v>
                </c:pt>
                <c:pt idx="350">
                  <c:v>41850.41666666666</c:v>
                </c:pt>
                <c:pt idx="351">
                  <c:v>41850.45833333334</c:v>
                </c:pt>
                <c:pt idx="352">
                  <c:v>41850.5</c:v>
                </c:pt>
                <c:pt idx="353">
                  <c:v>41850.5416666666</c:v>
                </c:pt>
                <c:pt idx="354">
                  <c:v>41850.58333333334</c:v>
                </c:pt>
                <c:pt idx="355">
                  <c:v>41850.625</c:v>
                </c:pt>
                <c:pt idx="356">
                  <c:v>41850.6666666666</c:v>
                </c:pt>
                <c:pt idx="357">
                  <c:v>41850.70833333334</c:v>
                </c:pt>
                <c:pt idx="358">
                  <c:v>41850.75</c:v>
                </c:pt>
                <c:pt idx="359">
                  <c:v>41850.79166666657</c:v>
                </c:pt>
                <c:pt idx="360">
                  <c:v>41850.83333333334</c:v>
                </c:pt>
                <c:pt idx="361">
                  <c:v>41850.875</c:v>
                </c:pt>
                <c:pt idx="362">
                  <c:v>41850.91666666666</c:v>
                </c:pt>
                <c:pt idx="363">
                  <c:v>41850.95833333334</c:v>
                </c:pt>
                <c:pt idx="364">
                  <c:v>41851.0</c:v>
                </c:pt>
                <c:pt idx="365">
                  <c:v>41851.0416666666</c:v>
                </c:pt>
                <c:pt idx="366">
                  <c:v>41851.08333333334</c:v>
                </c:pt>
                <c:pt idx="367">
                  <c:v>41851.125</c:v>
                </c:pt>
                <c:pt idx="368">
                  <c:v>41851.1666666666</c:v>
                </c:pt>
                <c:pt idx="369">
                  <c:v>41851.20833333334</c:v>
                </c:pt>
                <c:pt idx="370">
                  <c:v>41851.25</c:v>
                </c:pt>
                <c:pt idx="371">
                  <c:v>41851.29166666657</c:v>
                </c:pt>
                <c:pt idx="372">
                  <c:v>41851.33333333334</c:v>
                </c:pt>
                <c:pt idx="373">
                  <c:v>41851.375</c:v>
                </c:pt>
                <c:pt idx="374">
                  <c:v>41851.41666666666</c:v>
                </c:pt>
                <c:pt idx="375">
                  <c:v>41851.45833333334</c:v>
                </c:pt>
                <c:pt idx="376">
                  <c:v>41851.5</c:v>
                </c:pt>
                <c:pt idx="377">
                  <c:v>41851.5416666666</c:v>
                </c:pt>
                <c:pt idx="378">
                  <c:v>41851.58333333334</c:v>
                </c:pt>
                <c:pt idx="379">
                  <c:v>41851.625</c:v>
                </c:pt>
                <c:pt idx="380">
                  <c:v>41851.6666666666</c:v>
                </c:pt>
                <c:pt idx="381">
                  <c:v>41851.70833333334</c:v>
                </c:pt>
                <c:pt idx="382">
                  <c:v>41851.75</c:v>
                </c:pt>
                <c:pt idx="383">
                  <c:v>41851.79166666657</c:v>
                </c:pt>
                <c:pt idx="384">
                  <c:v>41851.83333333334</c:v>
                </c:pt>
                <c:pt idx="385">
                  <c:v>41851.87500005787</c:v>
                </c:pt>
                <c:pt idx="386">
                  <c:v>41851.91666678241</c:v>
                </c:pt>
                <c:pt idx="387">
                  <c:v>41851.95833350696</c:v>
                </c:pt>
              </c:numCache>
            </c:numRef>
          </c:xVal>
          <c:yVal>
            <c:numRef>
              <c:f>TDMS_OS!$O$1:$O$388</c:f>
              <c:numCache>
                <c:formatCode>General</c:formatCode>
                <c:ptCount val="388"/>
                <c:pt idx="0">
                  <c:v>247.378248</c:v>
                </c:pt>
                <c:pt idx="1">
                  <c:v>246.799332</c:v>
                </c:pt>
                <c:pt idx="2">
                  <c:v>269.0826840000001</c:v>
                </c:pt>
                <c:pt idx="3">
                  <c:v>262.1366279999999</c:v>
                </c:pt>
                <c:pt idx="4">
                  <c:v>253.441188</c:v>
                </c:pt>
                <c:pt idx="5">
                  <c:v>220.279176</c:v>
                </c:pt>
                <c:pt idx="6">
                  <c:v>242.1081</c:v>
                </c:pt>
                <c:pt idx="7">
                  <c:v>236.608632</c:v>
                </c:pt>
                <c:pt idx="8">
                  <c:v>225.923256</c:v>
                </c:pt>
                <c:pt idx="9">
                  <c:v>186.80922</c:v>
                </c:pt>
                <c:pt idx="10">
                  <c:v>185.897088</c:v>
                </c:pt>
                <c:pt idx="11">
                  <c:v>177.115068</c:v>
                </c:pt>
                <c:pt idx="12">
                  <c:v>161.670132</c:v>
                </c:pt>
                <c:pt idx="13">
                  <c:v>143.54028</c:v>
                </c:pt>
                <c:pt idx="14">
                  <c:v>124.882056</c:v>
                </c:pt>
                <c:pt idx="15">
                  <c:v>108.08226</c:v>
                </c:pt>
                <c:pt idx="16">
                  <c:v>97.05477599999998</c:v>
                </c:pt>
                <c:pt idx="17">
                  <c:v>91.969956</c:v>
                </c:pt>
                <c:pt idx="18">
                  <c:v>98.93800800000001</c:v>
                </c:pt>
                <c:pt idx="19">
                  <c:v>95.99803199999998</c:v>
                </c:pt>
                <c:pt idx="20">
                  <c:v>105.310764</c:v>
                </c:pt>
                <c:pt idx="21">
                  <c:v>108.596124</c:v>
                </c:pt>
                <c:pt idx="22">
                  <c:v>132.260544</c:v>
                </c:pt>
                <c:pt idx="23">
                  <c:v>180.41634</c:v>
                </c:pt>
                <c:pt idx="24">
                  <c:v>204.891804</c:v>
                </c:pt>
                <c:pt idx="25">
                  <c:v>210.166164</c:v>
                </c:pt>
                <c:pt idx="26">
                  <c:v>206.037936</c:v>
                </c:pt>
                <c:pt idx="27">
                  <c:v>196.823952</c:v>
                </c:pt>
                <c:pt idx="28">
                  <c:v>187.509816</c:v>
                </c:pt>
                <c:pt idx="29">
                  <c:v>205.6275</c:v>
                </c:pt>
                <c:pt idx="30">
                  <c:v>165.678084</c:v>
                </c:pt>
                <c:pt idx="31">
                  <c:v>224.62596</c:v>
                </c:pt>
                <c:pt idx="32">
                  <c:v>208.550628</c:v>
                </c:pt>
                <c:pt idx="33">
                  <c:v>187.220124</c:v>
                </c:pt>
                <c:pt idx="34">
                  <c:v>163.852416</c:v>
                </c:pt>
                <c:pt idx="35">
                  <c:v>151.596432</c:v>
                </c:pt>
                <c:pt idx="36">
                  <c:v>156.283452</c:v>
                </c:pt>
                <c:pt idx="37">
                  <c:v>222.735708</c:v>
                </c:pt>
                <c:pt idx="38">
                  <c:v>241.7271480000001</c:v>
                </c:pt>
                <c:pt idx="39">
                  <c:v>218.236356</c:v>
                </c:pt>
                <c:pt idx="40">
                  <c:v>199.242576</c:v>
                </c:pt>
                <c:pt idx="41">
                  <c:v>189.461844</c:v>
                </c:pt>
                <c:pt idx="42">
                  <c:v>174.185856</c:v>
                </c:pt>
                <c:pt idx="43">
                  <c:v>167.38254</c:v>
                </c:pt>
                <c:pt idx="44">
                  <c:v>164.41542</c:v>
                </c:pt>
                <c:pt idx="45">
                  <c:v>172.657368</c:v>
                </c:pt>
                <c:pt idx="46">
                  <c:v>171.425592</c:v>
                </c:pt>
                <c:pt idx="47">
                  <c:v>187.275816</c:v>
                </c:pt>
                <c:pt idx="48">
                  <c:v>227.063304</c:v>
                </c:pt>
                <c:pt idx="49">
                  <c:v>228.425184</c:v>
                </c:pt>
                <c:pt idx="50">
                  <c:v>279.402084</c:v>
                </c:pt>
                <c:pt idx="51">
                  <c:v>290.173572</c:v>
                </c:pt>
                <c:pt idx="52">
                  <c:v>301.954536</c:v>
                </c:pt>
                <c:pt idx="53">
                  <c:v>312.0900119999993</c:v>
                </c:pt>
                <c:pt idx="54">
                  <c:v>320.562684</c:v>
                </c:pt>
                <c:pt idx="55">
                  <c:v>332.828964</c:v>
                </c:pt>
                <c:pt idx="56">
                  <c:v>347.5325879999999</c:v>
                </c:pt>
                <c:pt idx="57">
                  <c:v>371.0711159999993</c:v>
                </c:pt>
                <c:pt idx="58">
                  <c:v>403.2732599999993</c:v>
                </c:pt>
                <c:pt idx="59">
                  <c:v>347.05476</c:v>
                </c:pt>
                <c:pt idx="60">
                  <c:v>376.3571759999999</c:v>
                </c:pt>
                <c:pt idx="61">
                  <c:v>375.4965239999993</c:v>
                </c:pt>
                <c:pt idx="62">
                  <c:v>381.507048</c:v>
                </c:pt>
                <c:pt idx="63">
                  <c:v>322.4215799999993</c:v>
                </c:pt>
                <c:pt idx="64">
                  <c:v>341.696628</c:v>
                </c:pt>
                <c:pt idx="65">
                  <c:v>428.9519519999996</c:v>
                </c:pt>
                <c:pt idx="66">
                  <c:v>423.1698120000001</c:v>
                </c:pt>
                <c:pt idx="67">
                  <c:v>421.8865559999993</c:v>
                </c:pt>
                <c:pt idx="68">
                  <c:v>196.757964</c:v>
                </c:pt>
                <c:pt idx="69">
                  <c:v>200.899764</c:v>
                </c:pt>
                <c:pt idx="70">
                  <c:v>209.1824280000001</c:v>
                </c:pt>
                <c:pt idx="71">
                  <c:v>215.165808</c:v>
                </c:pt>
                <c:pt idx="72">
                  <c:v>221.159484</c:v>
                </c:pt>
                <c:pt idx="73">
                  <c:v>230.1858</c:v>
                </c:pt>
                <c:pt idx="74">
                  <c:v>244.28898</c:v>
                </c:pt>
                <c:pt idx="75">
                  <c:v>256.1598</c:v>
                </c:pt>
                <c:pt idx="76">
                  <c:v>311.9486759999999</c:v>
                </c:pt>
                <c:pt idx="77">
                  <c:v>338.139828</c:v>
                </c:pt>
                <c:pt idx="78">
                  <c:v>369.98442</c:v>
                </c:pt>
                <c:pt idx="79">
                  <c:v>413.9314919999993</c:v>
                </c:pt>
                <c:pt idx="80">
                  <c:v>380.681964</c:v>
                </c:pt>
                <c:pt idx="81">
                  <c:v>375.321024</c:v>
                </c:pt>
                <c:pt idx="82">
                  <c:v>406.128528</c:v>
                </c:pt>
                <c:pt idx="83">
                  <c:v>394.881084</c:v>
                </c:pt>
                <c:pt idx="84">
                  <c:v>384.6679199999999</c:v>
                </c:pt>
                <c:pt idx="85">
                  <c:v>373.3905239999999</c:v>
                </c:pt>
                <c:pt idx="86">
                  <c:v>254.36268</c:v>
                </c:pt>
                <c:pt idx="87">
                  <c:v>311.7699</c:v>
                </c:pt>
                <c:pt idx="88">
                  <c:v>328.680612</c:v>
                </c:pt>
                <c:pt idx="89">
                  <c:v>396.9870839999999</c:v>
                </c:pt>
                <c:pt idx="90">
                  <c:v>462.116304</c:v>
                </c:pt>
                <c:pt idx="91">
                  <c:v>454.0021199999993</c:v>
                </c:pt>
                <c:pt idx="92">
                  <c:v>429.888888</c:v>
                </c:pt>
                <c:pt idx="93">
                  <c:v>433.8280439999999</c:v>
                </c:pt>
                <c:pt idx="94">
                  <c:v>440.426844</c:v>
                </c:pt>
                <c:pt idx="95">
                  <c:v>433.7433359999993</c:v>
                </c:pt>
                <c:pt idx="96">
                  <c:v>407.6120880000001</c:v>
                </c:pt>
                <c:pt idx="97">
                  <c:v>425.200464</c:v>
                </c:pt>
                <c:pt idx="98">
                  <c:v>423.7969319999994</c:v>
                </c:pt>
                <c:pt idx="99">
                  <c:v>413.207964</c:v>
                </c:pt>
                <c:pt idx="100">
                  <c:v>402.6166559999999</c:v>
                </c:pt>
                <c:pt idx="101">
                  <c:v>358.150104</c:v>
                </c:pt>
                <c:pt idx="102">
                  <c:v>332.7713999999993</c:v>
                </c:pt>
                <c:pt idx="103">
                  <c:v>375.729588</c:v>
                </c:pt>
                <c:pt idx="104">
                  <c:v>373.01706</c:v>
                </c:pt>
                <c:pt idx="105">
                  <c:v>399.4211519999993</c:v>
                </c:pt>
                <c:pt idx="106">
                  <c:v>400.0300199999993</c:v>
                </c:pt>
                <c:pt idx="107">
                  <c:v>410.7121199999993</c:v>
                </c:pt>
                <c:pt idx="108">
                  <c:v>420.7062599999993</c:v>
                </c:pt>
                <c:pt idx="109">
                  <c:v>399.439872</c:v>
                </c:pt>
                <c:pt idx="110">
                  <c:v>404.011296</c:v>
                </c:pt>
                <c:pt idx="111">
                  <c:v>386.204832</c:v>
                </c:pt>
                <c:pt idx="112">
                  <c:v>397.345104</c:v>
                </c:pt>
                <c:pt idx="113">
                  <c:v>402.73038</c:v>
                </c:pt>
                <c:pt idx="114">
                  <c:v>404.805492</c:v>
                </c:pt>
                <c:pt idx="115">
                  <c:v>404.528904</c:v>
                </c:pt>
                <c:pt idx="116">
                  <c:v>403.753896</c:v>
                </c:pt>
                <c:pt idx="117">
                  <c:v>417.062412</c:v>
                </c:pt>
                <c:pt idx="118">
                  <c:v>443.7861479999994</c:v>
                </c:pt>
                <c:pt idx="119">
                  <c:v>457.6104000000001</c:v>
                </c:pt>
                <c:pt idx="120">
                  <c:v>455.166504</c:v>
                </c:pt>
                <c:pt idx="121">
                  <c:v>449.520552</c:v>
                </c:pt>
                <c:pt idx="122">
                  <c:v>441.7592400000001</c:v>
                </c:pt>
                <c:pt idx="123">
                  <c:v>431.654184</c:v>
                </c:pt>
                <c:pt idx="124">
                  <c:v>420.02064</c:v>
                </c:pt>
                <c:pt idx="125">
                  <c:v>362.9354039999996</c:v>
                </c:pt>
                <c:pt idx="126">
                  <c:v>383.9705999999993</c:v>
                </c:pt>
                <c:pt idx="127">
                  <c:v>362.7884519999996</c:v>
                </c:pt>
                <c:pt idx="128">
                  <c:v>365.4139319999993</c:v>
                </c:pt>
                <c:pt idx="129">
                  <c:v>379.974348</c:v>
                </c:pt>
                <c:pt idx="130">
                  <c:v>360.7189559999993</c:v>
                </c:pt>
                <c:pt idx="131">
                  <c:v>292.145724</c:v>
                </c:pt>
                <c:pt idx="132">
                  <c:v>249.186132</c:v>
                </c:pt>
                <c:pt idx="133">
                  <c:v>259.515828</c:v>
                </c:pt>
                <c:pt idx="134">
                  <c:v>242.0795519999999</c:v>
                </c:pt>
                <c:pt idx="135">
                  <c:v>254.859228</c:v>
                </c:pt>
                <c:pt idx="136">
                  <c:v>288.707328</c:v>
                </c:pt>
                <c:pt idx="137">
                  <c:v>155.474748</c:v>
                </c:pt>
                <c:pt idx="138">
                  <c:v>123.091956</c:v>
                </c:pt>
                <c:pt idx="139">
                  <c:v>147.731688</c:v>
                </c:pt>
                <c:pt idx="140">
                  <c:v>163.585188</c:v>
                </c:pt>
                <c:pt idx="141">
                  <c:v>166.286484</c:v>
                </c:pt>
                <c:pt idx="142">
                  <c:v>158.138136</c:v>
                </c:pt>
                <c:pt idx="143">
                  <c:v>177.51474</c:v>
                </c:pt>
                <c:pt idx="144">
                  <c:v>189.672912</c:v>
                </c:pt>
                <c:pt idx="145">
                  <c:v>173.355156</c:v>
                </c:pt>
                <c:pt idx="146">
                  <c:v>165.574188</c:v>
                </c:pt>
                <c:pt idx="147">
                  <c:v>173.128644</c:v>
                </c:pt>
                <c:pt idx="148">
                  <c:v>171.63666</c:v>
                </c:pt>
                <c:pt idx="149">
                  <c:v>166.9510440000001</c:v>
                </c:pt>
                <c:pt idx="150">
                  <c:v>171.017964</c:v>
                </c:pt>
                <c:pt idx="151">
                  <c:v>174.4072200000001</c:v>
                </c:pt>
                <c:pt idx="152">
                  <c:v>169.444548</c:v>
                </c:pt>
                <c:pt idx="153">
                  <c:v>188.436924</c:v>
                </c:pt>
                <c:pt idx="154">
                  <c:v>189.015372</c:v>
                </c:pt>
                <c:pt idx="155">
                  <c:v>191.297808</c:v>
                </c:pt>
                <c:pt idx="156">
                  <c:v>193.338288</c:v>
                </c:pt>
                <c:pt idx="157">
                  <c:v>195.944112</c:v>
                </c:pt>
                <c:pt idx="158">
                  <c:v>197.7651</c:v>
                </c:pt>
                <c:pt idx="159">
                  <c:v>198.930888</c:v>
                </c:pt>
                <c:pt idx="160">
                  <c:v>199.258488</c:v>
                </c:pt>
                <c:pt idx="161">
                  <c:v>198.453528</c:v>
                </c:pt>
                <c:pt idx="162">
                  <c:v>196.490268</c:v>
                </c:pt>
                <c:pt idx="163">
                  <c:v>194.118444</c:v>
                </c:pt>
                <c:pt idx="164">
                  <c:v>190.993608</c:v>
                </c:pt>
                <c:pt idx="165">
                  <c:v>185.66262</c:v>
                </c:pt>
                <c:pt idx="166">
                  <c:v>205.51752</c:v>
                </c:pt>
                <c:pt idx="167">
                  <c:v>215.682012</c:v>
                </c:pt>
                <c:pt idx="168">
                  <c:v>227.054412</c:v>
                </c:pt>
                <c:pt idx="169">
                  <c:v>228.045168</c:v>
                </c:pt>
                <c:pt idx="170">
                  <c:v>181.133316</c:v>
                </c:pt>
                <c:pt idx="171">
                  <c:v>144.11826</c:v>
                </c:pt>
                <c:pt idx="172">
                  <c:v>113.771268</c:v>
                </c:pt>
                <c:pt idx="173">
                  <c:v>108.916236</c:v>
                </c:pt>
                <c:pt idx="174">
                  <c:v>141.604632</c:v>
                </c:pt>
                <c:pt idx="175">
                  <c:v>154.77462</c:v>
                </c:pt>
                <c:pt idx="176">
                  <c:v>150.2046</c:v>
                </c:pt>
                <c:pt idx="177">
                  <c:v>149.011668</c:v>
                </c:pt>
                <c:pt idx="178">
                  <c:v>347.6776680000001</c:v>
                </c:pt>
                <c:pt idx="179">
                  <c:v>362.01672</c:v>
                </c:pt>
                <c:pt idx="180">
                  <c:v>239.15502</c:v>
                </c:pt>
                <c:pt idx="181">
                  <c:v>208.817856</c:v>
                </c:pt>
                <c:pt idx="182">
                  <c:v>107.824392</c:v>
                </c:pt>
                <c:pt idx="183">
                  <c:v>104.582556</c:v>
                </c:pt>
                <c:pt idx="184">
                  <c:v>115.691472</c:v>
                </c:pt>
                <c:pt idx="185">
                  <c:v>120.558204</c:v>
                </c:pt>
                <c:pt idx="186">
                  <c:v>127.095696</c:v>
                </c:pt>
                <c:pt idx="187">
                  <c:v>130.20228</c:v>
                </c:pt>
                <c:pt idx="188">
                  <c:v>134.56872</c:v>
                </c:pt>
                <c:pt idx="189">
                  <c:v>137.02104</c:v>
                </c:pt>
                <c:pt idx="190">
                  <c:v>141.88122</c:v>
                </c:pt>
                <c:pt idx="191">
                  <c:v>145.188576</c:v>
                </c:pt>
                <c:pt idx="192">
                  <c:v>146.009916</c:v>
                </c:pt>
                <c:pt idx="193">
                  <c:v>144.44352</c:v>
                </c:pt>
                <c:pt idx="194">
                  <c:v>142.10352</c:v>
                </c:pt>
                <c:pt idx="195">
                  <c:v>141.635988</c:v>
                </c:pt>
                <c:pt idx="196">
                  <c:v>144.282528</c:v>
                </c:pt>
                <c:pt idx="197">
                  <c:v>144.413568</c:v>
                </c:pt>
                <c:pt idx="198">
                  <c:v>146.293992</c:v>
                </c:pt>
                <c:pt idx="199">
                  <c:v>146.876184</c:v>
                </c:pt>
                <c:pt idx="200">
                  <c:v>143.067132</c:v>
                </c:pt>
                <c:pt idx="201">
                  <c:v>135.258552</c:v>
                </c:pt>
                <c:pt idx="202">
                  <c:v>128.26476</c:v>
                </c:pt>
                <c:pt idx="203">
                  <c:v>129.639276</c:v>
                </c:pt>
                <c:pt idx="204">
                  <c:v>138.803184</c:v>
                </c:pt>
                <c:pt idx="205">
                  <c:v>153.444564</c:v>
                </c:pt>
                <c:pt idx="206">
                  <c:v>169.685568</c:v>
                </c:pt>
                <c:pt idx="207">
                  <c:v>180.830052</c:v>
                </c:pt>
                <c:pt idx="208">
                  <c:v>185.888664</c:v>
                </c:pt>
                <c:pt idx="209">
                  <c:v>192.593232</c:v>
                </c:pt>
                <c:pt idx="210">
                  <c:v>201.735612</c:v>
                </c:pt>
                <c:pt idx="211">
                  <c:v>213.289128</c:v>
                </c:pt>
                <c:pt idx="212">
                  <c:v>239.025384</c:v>
                </c:pt>
                <c:pt idx="213">
                  <c:v>261.3953159999993</c:v>
                </c:pt>
                <c:pt idx="214">
                  <c:v>263.441412</c:v>
                </c:pt>
                <c:pt idx="215">
                  <c:v>257.5160639999999</c:v>
                </c:pt>
                <c:pt idx="216">
                  <c:v>256.7312279999993</c:v>
                </c:pt>
                <c:pt idx="217">
                  <c:v>256.8318479999999</c:v>
                </c:pt>
                <c:pt idx="218">
                  <c:v>252.95166</c:v>
                </c:pt>
                <c:pt idx="219">
                  <c:v>254.297628</c:v>
                </c:pt>
                <c:pt idx="220">
                  <c:v>254.815236</c:v>
                </c:pt>
                <c:pt idx="221">
                  <c:v>251.118972</c:v>
                </c:pt>
                <c:pt idx="222">
                  <c:v>241.677072</c:v>
                </c:pt>
                <c:pt idx="223">
                  <c:v>179.70264</c:v>
                </c:pt>
                <c:pt idx="224">
                  <c:v>179.642268</c:v>
                </c:pt>
                <c:pt idx="225">
                  <c:v>176.811336</c:v>
                </c:pt>
                <c:pt idx="226">
                  <c:v>172.560024</c:v>
                </c:pt>
                <c:pt idx="227">
                  <c:v>162.491004</c:v>
                </c:pt>
                <c:pt idx="228">
                  <c:v>162.999252</c:v>
                </c:pt>
                <c:pt idx="229">
                  <c:v>174.783492</c:v>
                </c:pt>
                <c:pt idx="230">
                  <c:v>185.249376</c:v>
                </c:pt>
                <c:pt idx="231">
                  <c:v>228.4074</c:v>
                </c:pt>
                <c:pt idx="232">
                  <c:v>187.35678</c:v>
                </c:pt>
                <c:pt idx="233">
                  <c:v>203.969376</c:v>
                </c:pt>
                <c:pt idx="234">
                  <c:v>198.011736</c:v>
                </c:pt>
                <c:pt idx="235">
                  <c:v>217.20816</c:v>
                </c:pt>
                <c:pt idx="236">
                  <c:v>213.104268</c:v>
                </c:pt>
                <c:pt idx="237">
                  <c:v>187.366608</c:v>
                </c:pt>
                <c:pt idx="238">
                  <c:v>204.436908</c:v>
                </c:pt>
                <c:pt idx="239">
                  <c:v>191.183616</c:v>
                </c:pt>
                <c:pt idx="240">
                  <c:v>180.611964</c:v>
                </c:pt>
                <c:pt idx="241">
                  <c:v>188.6625</c:v>
                </c:pt>
                <c:pt idx="242">
                  <c:v>196.095744</c:v>
                </c:pt>
                <c:pt idx="243">
                  <c:v>204.660612</c:v>
                </c:pt>
                <c:pt idx="244">
                  <c:v>202.751172</c:v>
                </c:pt>
                <c:pt idx="245">
                  <c:v>218.084256</c:v>
                </c:pt>
                <c:pt idx="246">
                  <c:v>214.230744</c:v>
                </c:pt>
                <c:pt idx="247">
                  <c:v>241.680816</c:v>
                </c:pt>
                <c:pt idx="248">
                  <c:v>189.7857</c:v>
                </c:pt>
                <c:pt idx="249">
                  <c:v>182.180232</c:v>
                </c:pt>
                <c:pt idx="250">
                  <c:v>182.852748</c:v>
                </c:pt>
                <c:pt idx="251">
                  <c:v>342.5465159999993</c:v>
                </c:pt>
                <c:pt idx="252">
                  <c:v>331.765668</c:v>
                </c:pt>
                <c:pt idx="253">
                  <c:v>321.6741840000001</c:v>
                </c:pt>
                <c:pt idx="254">
                  <c:v>309.044268</c:v>
                </c:pt>
                <c:pt idx="255">
                  <c:v>283.906584</c:v>
                </c:pt>
                <c:pt idx="256">
                  <c:v>292.4180999999993</c:v>
                </c:pt>
                <c:pt idx="257">
                  <c:v>283.169952</c:v>
                </c:pt>
                <c:pt idx="258">
                  <c:v>278.292924</c:v>
                </c:pt>
                <c:pt idx="259">
                  <c:v>284.477076</c:v>
                </c:pt>
                <c:pt idx="260">
                  <c:v>285.172992</c:v>
                </c:pt>
                <c:pt idx="261">
                  <c:v>282.7712159999993</c:v>
                </c:pt>
                <c:pt idx="262">
                  <c:v>280.65024</c:v>
                </c:pt>
                <c:pt idx="263">
                  <c:v>280.0614959999999</c:v>
                </c:pt>
                <c:pt idx="264">
                  <c:v>288.5809679999999</c:v>
                </c:pt>
                <c:pt idx="265">
                  <c:v>290.6331479999996</c:v>
                </c:pt>
                <c:pt idx="266">
                  <c:v>297.3564359999999</c:v>
                </c:pt>
                <c:pt idx="267">
                  <c:v>293.46876</c:v>
                </c:pt>
                <c:pt idx="268">
                  <c:v>288.9993599999993</c:v>
                </c:pt>
                <c:pt idx="269">
                  <c:v>233.037324</c:v>
                </c:pt>
                <c:pt idx="270">
                  <c:v>213.013944</c:v>
                </c:pt>
                <c:pt idx="271">
                  <c:v>242.317296</c:v>
                </c:pt>
                <c:pt idx="272">
                  <c:v>254.2863960000001</c:v>
                </c:pt>
                <c:pt idx="273">
                  <c:v>279.4236119999993</c:v>
                </c:pt>
                <c:pt idx="274">
                  <c:v>305.737848</c:v>
                </c:pt>
                <c:pt idx="275">
                  <c:v>329.17248</c:v>
                </c:pt>
                <c:pt idx="276">
                  <c:v>345.1953959999996</c:v>
                </c:pt>
                <c:pt idx="277">
                  <c:v>359.863452</c:v>
                </c:pt>
                <c:pt idx="278">
                  <c:v>365.360112</c:v>
                </c:pt>
                <c:pt idx="279">
                  <c:v>367.081884</c:v>
                </c:pt>
                <c:pt idx="280">
                  <c:v>352.1222640000001</c:v>
                </c:pt>
                <c:pt idx="281">
                  <c:v>358.7767559999993</c:v>
                </c:pt>
                <c:pt idx="282">
                  <c:v>357.8515199999993</c:v>
                </c:pt>
                <c:pt idx="283">
                  <c:v>345.008664</c:v>
                </c:pt>
                <c:pt idx="284">
                  <c:v>331.679088</c:v>
                </c:pt>
                <c:pt idx="285">
                  <c:v>331.2508680000001</c:v>
                </c:pt>
                <c:pt idx="286">
                  <c:v>363.0856319999999</c:v>
                </c:pt>
                <c:pt idx="287">
                  <c:v>389.1771</c:v>
                </c:pt>
                <c:pt idx="288">
                  <c:v>397.814976</c:v>
                </c:pt>
                <c:pt idx="289">
                  <c:v>394.1847</c:v>
                </c:pt>
                <c:pt idx="290">
                  <c:v>375.0065279999993</c:v>
                </c:pt>
                <c:pt idx="291">
                  <c:v>355.4333639999993</c:v>
                </c:pt>
                <c:pt idx="292">
                  <c:v>327.4947</c:v>
                </c:pt>
                <c:pt idx="293">
                  <c:v>309.048948</c:v>
                </c:pt>
                <c:pt idx="294">
                  <c:v>284.140584</c:v>
                </c:pt>
                <c:pt idx="295">
                  <c:v>285.0569279999999</c:v>
                </c:pt>
                <c:pt idx="296">
                  <c:v>299.102076</c:v>
                </c:pt>
                <c:pt idx="297">
                  <c:v>295.384752</c:v>
                </c:pt>
                <c:pt idx="298">
                  <c:v>301.723812</c:v>
                </c:pt>
                <c:pt idx="299">
                  <c:v>320.6651759999999</c:v>
                </c:pt>
                <c:pt idx="300">
                  <c:v>338.6143800000001</c:v>
                </c:pt>
                <c:pt idx="301">
                  <c:v>329.855292</c:v>
                </c:pt>
                <c:pt idx="302">
                  <c:v>346.6869119999996</c:v>
                </c:pt>
                <c:pt idx="303">
                  <c:v>340.5303719999993</c:v>
                </c:pt>
                <c:pt idx="304">
                  <c:v>340.8631199999993</c:v>
                </c:pt>
                <c:pt idx="305">
                  <c:v>348.639408</c:v>
                </c:pt>
                <c:pt idx="306">
                  <c:v>345.27402</c:v>
                </c:pt>
                <c:pt idx="307">
                  <c:v>331.6360319999993</c:v>
                </c:pt>
                <c:pt idx="308">
                  <c:v>337.7041199999993</c:v>
                </c:pt>
                <c:pt idx="309">
                  <c:v>342.130464</c:v>
                </c:pt>
                <c:pt idx="310">
                  <c:v>333.472932</c:v>
                </c:pt>
                <c:pt idx="311">
                  <c:v>321.023664</c:v>
                </c:pt>
                <c:pt idx="312">
                  <c:v>309.634884</c:v>
                </c:pt>
                <c:pt idx="313">
                  <c:v>303.424524</c:v>
                </c:pt>
                <c:pt idx="314">
                  <c:v>304.142904</c:v>
                </c:pt>
                <c:pt idx="315">
                  <c:v>308.0221559999993</c:v>
                </c:pt>
                <c:pt idx="316">
                  <c:v>311.279904</c:v>
                </c:pt>
                <c:pt idx="317">
                  <c:v>300.4686359999993</c:v>
                </c:pt>
                <c:pt idx="318">
                  <c:v>287.112852</c:v>
                </c:pt>
                <c:pt idx="319">
                  <c:v>277.932564</c:v>
                </c:pt>
                <c:pt idx="320">
                  <c:v>270.599004</c:v>
                </c:pt>
                <c:pt idx="321">
                  <c:v>263.2280039999993</c:v>
                </c:pt>
                <c:pt idx="322">
                  <c:v>251.9721360000001</c:v>
                </c:pt>
                <c:pt idx="323">
                  <c:v>246.202632</c:v>
                </c:pt>
                <c:pt idx="324">
                  <c:v>244.215036</c:v>
                </c:pt>
                <c:pt idx="325">
                  <c:v>243.985248</c:v>
                </c:pt>
                <c:pt idx="326">
                  <c:v>244.30302</c:v>
                </c:pt>
                <c:pt idx="327">
                  <c:v>244.774296</c:v>
                </c:pt>
                <c:pt idx="328">
                  <c:v>245.375208</c:v>
                </c:pt>
                <c:pt idx="329">
                  <c:v>246.314016</c:v>
                </c:pt>
                <c:pt idx="330">
                  <c:v>247.86216</c:v>
                </c:pt>
                <c:pt idx="331">
                  <c:v>221.744484</c:v>
                </c:pt>
                <c:pt idx="332">
                  <c:v>214.35804</c:v>
                </c:pt>
                <c:pt idx="333">
                  <c:v>239.494788</c:v>
                </c:pt>
                <c:pt idx="334">
                  <c:v>219.965616</c:v>
                </c:pt>
                <c:pt idx="335">
                  <c:v>223.849548</c:v>
                </c:pt>
                <c:pt idx="336">
                  <c:v>227.9511</c:v>
                </c:pt>
                <c:pt idx="337">
                  <c:v>229.792212</c:v>
                </c:pt>
                <c:pt idx="338">
                  <c:v>230.16006</c:v>
                </c:pt>
                <c:pt idx="339">
                  <c:v>232.318476</c:v>
                </c:pt>
                <c:pt idx="340">
                  <c:v>236.639988</c:v>
                </c:pt>
                <c:pt idx="341">
                  <c:v>234.167076</c:v>
                </c:pt>
                <c:pt idx="342">
                  <c:v>235.16064</c:v>
                </c:pt>
                <c:pt idx="343">
                  <c:v>235.205568</c:v>
                </c:pt>
                <c:pt idx="344">
                  <c:v>236.063412</c:v>
                </c:pt>
                <c:pt idx="345">
                  <c:v>240.908148</c:v>
                </c:pt>
                <c:pt idx="346">
                  <c:v>252.347004</c:v>
                </c:pt>
                <c:pt idx="347">
                  <c:v>248.272128</c:v>
                </c:pt>
                <c:pt idx="348">
                  <c:v>256.6647720000001</c:v>
                </c:pt>
                <c:pt idx="349">
                  <c:v>269.829612</c:v>
                </c:pt>
                <c:pt idx="350">
                  <c:v>265.869396</c:v>
                </c:pt>
                <c:pt idx="351">
                  <c:v>272.1827159999999</c:v>
                </c:pt>
                <c:pt idx="352">
                  <c:v>282.7819799999993</c:v>
                </c:pt>
                <c:pt idx="353">
                  <c:v>293.9231879999993</c:v>
                </c:pt>
                <c:pt idx="354">
                  <c:v>300.019356</c:v>
                </c:pt>
                <c:pt idx="355">
                  <c:v>265.3110719999999</c:v>
                </c:pt>
                <c:pt idx="356">
                  <c:v>284.200956</c:v>
                </c:pt>
                <c:pt idx="357">
                  <c:v>309.45096</c:v>
                </c:pt>
                <c:pt idx="358">
                  <c:v>290.24892</c:v>
                </c:pt>
                <c:pt idx="359">
                  <c:v>317.712564</c:v>
                </c:pt>
                <c:pt idx="360">
                  <c:v>311.363208</c:v>
                </c:pt>
                <c:pt idx="361">
                  <c:v>311.3580599999999</c:v>
                </c:pt>
                <c:pt idx="362">
                  <c:v>312.0960959999993</c:v>
                </c:pt>
                <c:pt idx="363">
                  <c:v>313.032564</c:v>
                </c:pt>
                <c:pt idx="364">
                  <c:v>313.3910519999993</c:v>
                </c:pt>
                <c:pt idx="365">
                  <c:v>311.0903639999999</c:v>
                </c:pt>
                <c:pt idx="366">
                  <c:v>309.623652</c:v>
                </c:pt>
                <c:pt idx="367">
                  <c:v>308.192976</c:v>
                </c:pt>
                <c:pt idx="368">
                  <c:v>307.4015879999993</c:v>
                </c:pt>
                <c:pt idx="369">
                  <c:v>312.258492</c:v>
                </c:pt>
                <c:pt idx="370">
                  <c:v>277.0171559999993</c:v>
                </c:pt>
                <c:pt idx="371">
                  <c:v>362.019996</c:v>
                </c:pt>
                <c:pt idx="372">
                  <c:v>360.2088359999996</c:v>
                </c:pt>
                <c:pt idx="373">
                  <c:v>338.326092</c:v>
                </c:pt>
                <c:pt idx="374">
                  <c:v>337.4752679999999</c:v>
                </c:pt>
                <c:pt idx="375">
                  <c:v>332.18172</c:v>
                </c:pt>
                <c:pt idx="376">
                  <c:v>329.457492</c:v>
                </c:pt>
                <c:pt idx="377">
                  <c:v>325.3606200000001</c:v>
                </c:pt>
                <c:pt idx="378">
                  <c:v>329.653584</c:v>
                </c:pt>
                <c:pt idx="379">
                  <c:v>329.424264</c:v>
                </c:pt>
                <c:pt idx="380">
                  <c:v>322.281648</c:v>
                </c:pt>
                <c:pt idx="381">
                  <c:v>320.8491</c:v>
                </c:pt>
                <c:pt idx="382">
                  <c:v>323.319672</c:v>
                </c:pt>
                <c:pt idx="383">
                  <c:v>310.392108</c:v>
                </c:pt>
                <c:pt idx="384">
                  <c:v>303.033744</c:v>
                </c:pt>
                <c:pt idx="385">
                  <c:v>299.128284</c:v>
                </c:pt>
                <c:pt idx="386">
                  <c:v>296.64882</c:v>
                </c:pt>
                <c:pt idx="387">
                  <c:v>292.942728</c:v>
                </c:pt>
              </c:numCache>
            </c:numRef>
          </c:yVal>
          <c:smooth val="1"/>
        </c:ser>
        <c:ser>
          <c:idx val="1"/>
          <c:order val="0"/>
          <c:tx>
            <c:v>Observation</c:v>
          </c:tx>
          <c:marker>
            <c:symbol val="none"/>
          </c:marker>
          <c:xVal>
            <c:numRef>
              <c:f>[DMS.xlsx]DMS!$K$1:$K$389</c:f>
              <c:numCache>
                <c:formatCode>General</c:formatCode>
                <c:ptCount val="389"/>
                <c:pt idx="0">
                  <c:v>41835.83333333334</c:v>
                </c:pt>
                <c:pt idx="1">
                  <c:v>41835.875</c:v>
                </c:pt>
                <c:pt idx="2">
                  <c:v>41835.91666666666</c:v>
                </c:pt>
                <c:pt idx="3">
                  <c:v>41835.95833333334</c:v>
                </c:pt>
                <c:pt idx="4">
                  <c:v>41836.0</c:v>
                </c:pt>
                <c:pt idx="5">
                  <c:v>41836.0416666666</c:v>
                </c:pt>
                <c:pt idx="6">
                  <c:v>41836.08333333334</c:v>
                </c:pt>
                <c:pt idx="7">
                  <c:v>41836.125</c:v>
                </c:pt>
                <c:pt idx="8">
                  <c:v>41836.1666666666</c:v>
                </c:pt>
                <c:pt idx="9">
                  <c:v>41836.20833333334</c:v>
                </c:pt>
                <c:pt idx="10">
                  <c:v>41836.25</c:v>
                </c:pt>
                <c:pt idx="11">
                  <c:v>41836.29166666657</c:v>
                </c:pt>
                <c:pt idx="12">
                  <c:v>41836.33333333334</c:v>
                </c:pt>
                <c:pt idx="13">
                  <c:v>41836.375</c:v>
                </c:pt>
                <c:pt idx="14">
                  <c:v>41836.41666666666</c:v>
                </c:pt>
                <c:pt idx="15">
                  <c:v>41836.45833333334</c:v>
                </c:pt>
                <c:pt idx="16">
                  <c:v>41836.5</c:v>
                </c:pt>
                <c:pt idx="17">
                  <c:v>41836.5416666666</c:v>
                </c:pt>
                <c:pt idx="18">
                  <c:v>41836.58333333334</c:v>
                </c:pt>
                <c:pt idx="19">
                  <c:v>41836.625</c:v>
                </c:pt>
                <c:pt idx="20">
                  <c:v>41836.6666666666</c:v>
                </c:pt>
                <c:pt idx="21">
                  <c:v>41836.70833333334</c:v>
                </c:pt>
                <c:pt idx="22">
                  <c:v>41836.75</c:v>
                </c:pt>
                <c:pt idx="23">
                  <c:v>41836.79166666657</c:v>
                </c:pt>
                <c:pt idx="24">
                  <c:v>41836.83333333334</c:v>
                </c:pt>
                <c:pt idx="25">
                  <c:v>41836.875</c:v>
                </c:pt>
                <c:pt idx="26">
                  <c:v>41836.91666666666</c:v>
                </c:pt>
                <c:pt idx="27">
                  <c:v>41836.95833333334</c:v>
                </c:pt>
                <c:pt idx="28">
                  <c:v>41837.0</c:v>
                </c:pt>
                <c:pt idx="29">
                  <c:v>41837.0416666666</c:v>
                </c:pt>
                <c:pt idx="30">
                  <c:v>41837.08333321759</c:v>
                </c:pt>
                <c:pt idx="31">
                  <c:v>41837.12499982639</c:v>
                </c:pt>
                <c:pt idx="32">
                  <c:v>41837.16666643519</c:v>
                </c:pt>
                <c:pt idx="33">
                  <c:v>41837.20833304398</c:v>
                </c:pt>
                <c:pt idx="34">
                  <c:v>41837.24999965278</c:v>
                </c:pt>
                <c:pt idx="35">
                  <c:v>41837.2916662615</c:v>
                </c:pt>
                <c:pt idx="36">
                  <c:v>41837.33333287038</c:v>
                </c:pt>
                <c:pt idx="37">
                  <c:v>41837.375</c:v>
                </c:pt>
                <c:pt idx="38">
                  <c:v>41837.41666666666</c:v>
                </c:pt>
                <c:pt idx="39">
                  <c:v>41837.45833333334</c:v>
                </c:pt>
                <c:pt idx="40">
                  <c:v>41837.5</c:v>
                </c:pt>
                <c:pt idx="41">
                  <c:v>41837.5416666666</c:v>
                </c:pt>
                <c:pt idx="42">
                  <c:v>41837.58333333334</c:v>
                </c:pt>
                <c:pt idx="43">
                  <c:v>41837.625</c:v>
                </c:pt>
                <c:pt idx="44">
                  <c:v>41837.6666666666</c:v>
                </c:pt>
                <c:pt idx="45">
                  <c:v>41837.70833333334</c:v>
                </c:pt>
                <c:pt idx="46">
                  <c:v>41837.75</c:v>
                </c:pt>
                <c:pt idx="47">
                  <c:v>41837.79166666657</c:v>
                </c:pt>
                <c:pt idx="48">
                  <c:v>41837.83333333334</c:v>
                </c:pt>
                <c:pt idx="49">
                  <c:v>41837.875</c:v>
                </c:pt>
                <c:pt idx="50">
                  <c:v>41837.91666666666</c:v>
                </c:pt>
                <c:pt idx="51">
                  <c:v>41837.95833333334</c:v>
                </c:pt>
                <c:pt idx="52">
                  <c:v>41838.0</c:v>
                </c:pt>
                <c:pt idx="53">
                  <c:v>41838.0416666666</c:v>
                </c:pt>
                <c:pt idx="54">
                  <c:v>41838.08333333334</c:v>
                </c:pt>
                <c:pt idx="55">
                  <c:v>41838.125</c:v>
                </c:pt>
                <c:pt idx="56">
                  <c:v>41838.1666666666</c:v>
                </c:pt>
                <c:pt idx="57">
                  <c:v>41838.20833333334</c:v>
                </c:pt>
                <c:pt idx="58">
                  <c:v>41838.25</c:v>
                </c:pt>
                <c:pt idx="59">
                  <c:v>41838.29166666657</c:v>
                </c:pt>
                <c:pt idx="60">
                  <c:v>41838.33333333334</c:v>
                </c:pt>
                <c:pt idx="61">
                  <c:v>41838.375</c:v>
                </c:pt>
                <c:pt idx="62">
                  <c:v>41838.41666666666</c:v>
                </c:pt>
                <c:pt idx="63">
                  <c:v>41838.45833333334</c:v>
                </c:pt>
                <c:pt idx="64">
                  <c:v>41838.5</c:v>
                </c:pt>
                <c:pt idx="65">
                  <c:v>41838.5416666666</c:v>
                </c:pt>
                <c:pt idx="66">
                  <c:v>41838.58333333334</c:v>
                </c:pt>
                <c:pt idx="67">
                  <c:v>41838.625</c:v>
                </c:pt>
                <c:pt idx="68">
                  <c:v>41838.6666666666</c:v>
                </c:pt>
                <c:pt idx="69">
                  <c:v>41838.70833333334</c:v>
                </c:pt>
                <c:pt idx="70">
                  <c:v>41838.75</c:v>
                </c:pt>
                <c:pt idx="71">
                  <c:v>41838.79166666657</c:v>
                </c:pt>
                <c:pt idx="72">
                  <c:v>41838.83333333334</c:v>
                </c:pt>
                <c:pt idx="73">
                  <c:v>41838.875</c:v>
                </c:pt>
                <c:pt idx="74">
                  <c:v>41838.91666666666</c:v>
                </c:pt>
                <c:pt idx="75">
                  <c:v>41838.95833333334</c:v>
                </c:pt>
                <c:pt idx="76">
                  <c:v>41839.0</c:v>
                </c:pt>
                <c:pt idx="77">
                  <c:v>41839.0416666666</c:v>
                </c:pt>
                <c:pt idx="78">
                  <c:v>41839.08333333334</c:v>
                </c:pt>
                <c:pt idx="79">
                  <c:v>41839.125</c:v>
                </c:pt>
                <c:pt idx="80">
                  <c:v>41839.1666666666</c:v>
                </c:pt>
                <c:pt idx="81">
                  <c:v>41839.20833333334</c:v>
                </c:pt>
                <c:pt idx="82">
                  <c:v>41839.25</c:v>
                </c:pt>
                <c:pt idx="83">
                  <c:v>41839.29166666657</c:v>
                </c:pt>
                <c:pt idx="84">
                  <c:v>41839.33333333334</c:v>
                </c:pt>
                <c:pt idx="85">
                  <c:v>41839.375</c:v>
                </c:pt>
                <c:pt idx="86">
                  <c:v>41839.41666666666</c:v>
                </c:pt>
                <c:pt idx="87">
                  <c:v>41839.45833333334</c:v>
                </c:pt>
                <c:pt idx="88">
                  <c:v>41839.5</c:v>
                </c:pt>
                <c:pt idx="89">
                  <c:v>41839.5416666666</c:v>
                </c:pt>
                <c:pt idx="90">
                  <c:v>41839.58333333334</c:v>
                </c:pt>
                <c:pt idx="91">
                  <c:v>41839.625</c:v>
                </c:pt>
                <c:pt idx="92">
                  <c:v>41839.6666666666</c:v>
                </c:pt>
                <c:pt idx="93">
                  <c:v>41839.70833333334</c:v>
                </c:pt>
                <c:pt idx="94">
                  <c:v>41839.75</c:v>
                </c:pt>
                <c:pt idx="95">
                  <c:v>41839.79166666657</c:v>
                </c:pt>
                <c:pt idx="96">
                  <c:v>41839.83333321759</c:v>
                </c:pt>
                <c:pt idx="97">
                  <c:v>41839.8749998264</c:v>
                </c:pt>
                <c:pt idx="98">
                  <c:v>41839.91666666666</c:v>
                </c:pt>
                <c:pt idx="99">
                  <c:v>41839.95833333334</c:v>
                </c:pt>
                <c:pt idx="100">
                  <c:v>41840.0</c:v>
                </c:pt>
                <c:pt idx="101">
                  <c:v>41840.0416666666</c:v>
                </c:pt>
                <c:pt idx="102">
                  <c:v>41840.08333333334</c:v>
                </c:pt>
                <c:pt idx="103">
                  <c:v>41840.125</c:v>
                </c:pt>
                <c:pt idx="104">
                  <c:v>41840.1666666666</c:v>
                </c:pt>
                <c:pt idx="105">
                  <c:v>41840.20833333334</c:v>
                </c:pt>
                <c:pt idx="106">
                  <c:v>41840.25</c:v>
                </c:pt>
                <c:pt idx="107">
                  <c:v>41840.29166666657</c:v>
                </c:pt>
                <c:pt idx="108">
                  <c:v>41840.33333333334</c:v>
                </c:pt>
                <c:pt idx="109">
                  <c:v>41840.375</c:v>
                </c:pt>
                <c:pt idx="110">
                  <c:v>41840.41666666666</c:v>
                </c:pt>
                <c:pt idx="111">
                  <c:v>41840.45833333334</c:v>
                </c:pt>
                <c:pt idx="112">
                  <c:v>41840.5</c:v>
                </c:pt>
                <c:pt idx="113">
                  <c:v>41840.5416666666</c:v>
                </c:pt>
                <c:pt idx="114">
                  <c:v>41840.58333333334</c:v>
                </c:pt>
                <c:pt idx="115">
                  <c:v>41840.625</c:v>
                </c:pt>
                <c:pt idx="116">
                  <c:v>41840.6666666666</c:v>
                </c:pt>
                <c:pt idx="117">
                  <c:v>41840.70833333334</c:v>
                </c:pt>
                <c:pt idx="118">
                  <c:v>41840.75</c:v>
                </c:pt>
                <c:pt idx="119">
                  <c:v>41840.79166666657</c:v>
                </c:pt>
                <c:pt idx="120">
                  <c:v>41840.83333333334</c:v>
                </c:pt>
                <c:pt idx="121">
                  <c:v>41840.875</c:v>
                </c:pt>
                <c:pt idx="122">
                  <c:v>41840.91666666666</c:v>
                </c:pt>
                <c:pt idx="123">
                  <c:v>41840.95833333334</c:v>
                </c:pt>
                <c:pt idx="124">
                  <c:v>41841.0</c:v>
                </c:pt>
                <c:pt idx="125">
                  <c:v>41841.0416666666</c:v>
                </c:pt>
                <c:pt idx="126">
                  <c:v>41841.08333333334</c:v>
                </c:pt>
                <c:pt idx="127">
                  <c:v>41841.125</c:v>
                </c:pt>
                <c:pt idx="128">
                  <c:v>41841.1666666666</c:v>
                </c:pt>
                <c:pt idx="129">
                  <c:v>41841.20833333334</c:v>
                </c:pt>
                <c:pt idx="130">
                  <c:v>41841.25</c:v>
                </c:pt>
                <c:pt idx="131">
                  <c:v>41841.29166666657</c:v>
                </c:pt>
                <c:pt idx="132">
                  <c:v>41841.33333333334</c:v>
                </c:pt>
                <c:pt idx="133">
                  <c:v>41841.375</c:v>
                </c:pt>
                <c:pt idx="134">
                  <c:v>41841.41666666666</c:v>
                </c:pt>
                <c:pt idx="135">
                  <c:v>41841.45833333334</c:v>
                </c:pt>
                <c:pt idx="136">
                  <c:v>41841.5</c:v>
                </c:pt>
                <c:pt idx="137">
                  <c:v>41841.5416666666</c:v>
                </c:pt>
                <c:pt idx="138">
                  <c:v>41841.58333333334</c:v>
                </c:pt>
                <c:pt idx="139">
                  <c:v>41841.625</c:v>
                </c:pt>
                <c:pt idx="140">
                  <c:v>41841.6666666666</c:v>
                </c:pt>
                <c:pt idx="141">
                  <c:v>41841.70833333334</c:v>
                </c:pt>
                <c:pt idx="142">
                  <c:v>41841.75</c:v>
                </c:pt>
                <c:pt idx="143">
                  <c:v>41841.79166666657</c:v>
                </c:pt>
                <c:pt idx="144">
                  <c:v>41841.83333333334</c:v>
                </c:pt>
                <c:pt idx="145">
                  <c:v>41841.875</c:v>
                </c:pt>
                <c:pt idx="146">
                  <c:v>41841.91666666666</c:v>
                </c:pt>
                <c:pt idx="147">
                  <c:v>41841.95833333334</c:v>
                </c:pt>
                <c:pt idx="148">
                  <c:v>41842.0</c:v>
                </c:pt>
                <c:pt idx="149">
                  <c:v>41842.0416666666</c:v>
                </c:pt>
                <c:pt idx="150">
                  <c:v>41842.08333333334</c:v>
                </c:pt>
                <c:pt idx="151">
                  <c:v>41842.125</c:v>
                </c:pt>
                <c:pt idx="152">
                  <c:v>41842.1666666666</c:v>
                </c:pt>
                <c:pt idx="153">
                  <c:v>41842.20833333334</c:v>
                </c:pt>
                <c:pt idx="154">
                  <c:v>41842.25</c:v>
                </c:pt>
                <c:pt idx="155">
                  <c:v>41842.29166666657</c:v>
                </c:pt>
                <c:pt idx="156">
                  <c:v>41842.33333333334</c:v>
                </c:pt>
                <c:pt idx="157">
                  <c:v>41842.375</c:v>
                </c:pt>
                <c:pt idx="158">
                  <c:v>41842.41666666666</c:v>
                </c:pt>
                <c:pt idx="159">
                  <c:v>41842.45833333334</c:v>
                </c:pt>
                <c:pt idx="160">
                  <c:v>41842.5</c:v>
                </c:pt>
                <c:pt idx="161">
                  <c:v>41842.5416666666</c:v>
                </c:pt>
                <c:pt idx="162">
                  <c:v>41842.58333333334</c:v>
                </c:pt>
                <c:pt idx="163">
                  <c:v>41842.625</c:v>
                </c:pt>
                <c:pt idx="164">
                  <c:v>41842.6666666666</c:v>
                </c:pt>
                <c:pt idx="165">
                  <c:v>41842.70833333334</c:v>
                </c:pt>
                <c:pt idx="166">
                  <c:v>41842.75</c:v>
                </c:pt>
                <c:pt idx="167">
                  <c:v>41842.79166666657</c:v>
                </c:pt>
                <c:pt idx="168">
                  <c:v>41842.83333333334</c:v>
                </c:pt>
                <c:pt idx="169">
                  <c:v>41842.875</c:v>
                </c:pt>
                <c:pt idx="170">
                  <c:v>41842.91666666666</c:v>
                </c:pt>
                <c:pt idx="171">
                  <c:v>41842.95833333334</c:v>
                </c:pt>
                <c:pt idx="172">
                  <c:v>41843.0</c:v>
                </c:pt>
                <c:pt idx="173">
                  <c:v>41843.0416666666</c:v>
                </c:pt>
                <c:pt idx="174">
                  <c:v>41843.08333333334</c:v>
                </c:pt>
                <c:pt idx="175">
                  <c:v>41843.12500005787</c:v>
                </c:pt>
                <c:pt idx="176">
                  <c:v>41843.1666667824</c:v>
                </c:pt>
                <c:pt idx="177">
                  <c:v>41843.20833350695</c:v>
                </c:pt>
                <c:pt idx="178">
                  <c:v>41843.25000023148</c:v>
                </c:pt>
                <c:pt idx="179">
                  <c:v>41843.29166695595</c:v>
                </c:pt>
                <c:pt idx="180">
                  <c:v>41843.33333368056</c:v>
                </c:pt>
                <c:pt idx="181">
                  <c:v>41843.3750004051</c:v>
                </c:pt>
                <c:pt idx="182">
                  <c:v>41843.41666712963</c:v>
                </c:pt>
                <c:pt idx="183">
                  <c:v>41843.4583338542</c:v>
                </c:pt>
                <c:pt idx="184">
                  <c:v>41843.5000005787</c:v>
                </c:pt>
                <c:pt idx="185">
                  <c:v>41843.5416666666</c:v>
                </c:pt>
                <c:pt idx="186">
                  <c:v>41843.58333333334</c:v>
                </c:pt>
                <c:pt idx="187">
                  <c:v>41843.625</c:v>
                </c:pt>
                <c:pt idx="188">
                  <c:v>41843.6666666666</c:v>
                </c:pt>
                <c:pt idx="189">
                  <c:v>41843.70833321759</c:v>
                </c:pt>
                <c:pt idx="190">
                  <c:v>41843.75</c:v>
                </c:pt>
                <c:pt idx="191">
                  <c:v>41843.79166666657</c:v>
                </c:pt>
                <c:pt idx="192">
                  <c:v>41843.83333333334</c:v>
                </c:pt>
                <c:pt idx="193">
                  <c:v>41843.875</c:v>
                </c:pt>
                <c:pt idx="194">
                  <c:v>41843.91666666666</c:v>
                </c:pt>
                <c:pt idx="195">
                  <c:v>41843.95833333334</c:v>
                </c:pt>
                <c:pt idx="196">
                  <c:v>41844.0</c:v>
                </c:pt>
                <c:pt idx="197">
                  <c:v>41844.0416666666</c:v>
                </c:pt>
                <c:pt idx="198">
                  <c:v>41844.08333333334</c:v>
                </c:pt>
                <c:pt idx="199">
                  <c:v>41844.125</c:v>
                </c:pt>
                <c:pt idx="200">
                  <c:v>41844.1666666666</c:v>
                </c:pt>
                <c:pt idx="201">
                  <c:v>41844.20833333334</c:v>
                </c:pt>
                <c:pt idx="202">
                  <c:v>41844.25</c:v>
                </c:pt>
                <c:pt idx="203">
                  <c:v>41844.29166666657</c:v>
                </c:pt>
                <c:pt idx="204">
                  <c:v>41844.33333333334</c:v>
                </c:pt>
                <c:pt idx="205">
                  <c:v>41844.375</c:v>
                </c:pt>
                <c:pt idx="206">
                  <c:v>41844.41666666666</c:v>
                </c:pt>
                <c:pt idx="207">
                  <c:v>41844.45833333334</c:v>
                </c:pt>
                <c:pt idx="208">
                  <c:v>41844.5</c:v>
                </c:pt>
                <c:pt idx="209">
                  <c:v>41844.5416666666</c:v>
                </c:pt>
                <c:pt idx="210">
                  <c:v>41844.58333333334</c:v>
                </c:pt>
                <c:pt idx="211">
                  <c:v>41844.62500005787</c:v>
                </c:pt>
                <c:pt idx="212">
                  <c:v>41844.6666667824</c:v>
                </c:pt>
                <c:pt idx="213">
                  <c:v>41844.70833333334</c:v>
                </c:pt>
                <c:pt idx="214">
                  <c:v>41844.75</c:v>
                </c:pt>
                <c:pt idx="215">
                  <c:v>41844.79166666657</c:v>
                </c:pt>
                <c:pt idx="216">
                  <c:v>41844.83333333334</c:v>
                </c:pt>
                <c:pt idx="217">
                  <c:v>41844.875</c:v>
                </c:pt>
                <c:pt idx="218">
                  <c:v>41844.91666666666</c:v>
                </c:pt>
                <c:pt idx="219">
                  <c:v>41844.95833333334</c:v>
                </c:pt>
                <c:pt idx="220">
                  <c:v>41845.0</c:v>
                </c:pt>
                <c:pt idx="221">
                  <c:v>41845.0416666666</c:v>
                </c:pt>
                <c:pt idx="222">
                  <c:v>41845.08333333334</c:v>
                </c:pt>
                <c:pt idx="223">
                  <c:v>41845.125</c:v>
                </c:pt>
                <c:pt idx="224">
                  <c:v>41845.1666666666</c:v>
                </c:pt>
                <c:pt idx="225">
                  <c:v>41845.20833333334</c:v>
                </c:pt>
                <c:pt idx="226">
                  <c:v>41845.25</c:v>
                </c:pt>
                <c:pt idx="227">
                  <c:v>41845.29166666657</c:v>
                </c:pt>
                <c:pt idx="228">
                  <c:v>41845.33333333334</c:v>
                </c:pt>
                <c:pt idx="229">
                  <c:v>41845.375</c:v>
                </c:pt>
                <c:pt idx="230">
                  <c:v>41845.41666666666</c:v>
                </c:pt>
                <c:pt idx="231">
                  <c:v>41845.45833333334</c:v>
                </c:pt>
                <c:pt idx="232">
                  <c:v>41845.5</c:v>
                </c:pt>
                <c:pt idx="233">
                  <c:v>41845.5416666666</c:v>
                </c:pt>
                <c:pt idx="234">
                  <c:v>41845.58333333334</c:v>
                </c:pt>
                <c:pt idx="235">
                  <c:v>41845.625</c:v>
                </c:pt>
                <c:pt idx="236">
                  <c:v>41845.6666666666</c:v>
                </c:pt>
                <c:pt idx="237">
                  <c:v>41845.70833333334</c:v>
                </c:pt>
                <c:pt idx="238">
                  <c:v>41845.75</c:v>
                </c:pt>
                <c:pt idx="239">
                  <c:v>41845.79166666657</c:v>
                </c:pt>
                <c:pt idx="240">
                  <c:v>41845.83333321759</c:v>
                </c:pt>
                <c:pt idx="241">
                  <c:v>41845.875</c:v>
                </c:pt>
                <c:pt idx="242">
                  <c:v>41845.91666666666</c:v>
                </c:pt>
                <c:pt idx="243">
                  <c:v>41845.95833333334</c:v>
                </c:pt>
                <c:pt idx="244">
                  <c:v>41846.0</c:v>
                </c:pt>
                <c:pt idx="245">
                  <c:v>41846.0416666666</c:v>
                </c:pt>
                <c:pt idx="246">
                  <c:v>41846.08333333334</c:v>
                </c:pt>
                <c:pt idx="247">
                  <c:v>41846.125</c:v>
                </c:pt>
                <c:pt idx="248">
                  <c:v>41846.1666666666</c:v>
                </c:pt>
                <c:pt idx="249">
                  <c:v>41846.20833333334</c:v>
                </c:pt>
                <c:pt idx="250">
                  <c:v>41846.25</c:v>
                </c:pt>
                <c:pt idx="251">
                  <c:v>41846.29166666657</c:v>
                </c:pt>
                <c:pt idx="252">
                  <c:v>41846.33333333334</c:v>
                </c:pt>
                <c:pt idx="253">
                  <c:v>41846.375</c:v>
                </c:pt>
                <c:pt idx="254">
                  <c:v>41846.41666666666</c:v>
                </c:pt>
                <c:pt idx="255">
                  <c:v>41846.45833333334</c:v>
                </c:pt>
                <c:pt idx="256">
                  <c:v>41846.5</c:v>
                </c:pt>
                <c:pt idx="257">
                  <c:v>41846.5416666666</c:v>
                </c:pt>
                <c:pt idx="258">
                  <c:v>41846.58333333334</c:v>
                </c:pt>
                <c:pt idx="259">
                  <c:v>41846.625</c:v>
                </c:pt>
                <c:pt idx="260">
                  <c:v>41846.6666666666</c:v>
                </c:pt>
                <c:pt idx="261">
                  <c:v>41846.70833333334</c:v>
                </c:pt>
                <c:pt idx="262">
                  <c:v>41846.75</c:v>
                </c:pt>
                <c:pt idx="263">
                  <c:v>41846.79166666657</c:v>
                </c:pt>
                <c:pt idx="264">
                  <c:v>41846.83333333334</c:v>
                </c:pt>
                <c:pt idx="265">
                  <c:v>41846.875</c:v>
                </c:pt>
                <c:pt idx="266">
                  <c:v>41846.91666666666</c:v>
                </c:pt>
                <c:pt idx="267">
                  <c:v>41846.95833333334</c:v>
                </c:pt>
                <c:pt idx="268">
                  <c:v>41847.0</c:v>
                </c:pt>
                <c:pt idx="269">
                  <c:v>41847.0416666666</c:v>
                </c:pt>
                <c:pt idx="270">
                  <c:v>41847.08333333334</c:v>
                </c:pt>
                <c:pt idx="271">
                  <c:v>41847.125</c:v>
                </c:pt>
                <c:pt idx="272">
                  <c:v>41847.1666666666</c:v>
                </c:pt>
                <c:pt idx="273">
                  <c:v>41847.20833333334</c:v>
                </c:pt>
                <c:pt idx="274">
                  <c:v>41847.25</c:v>
                </c:pt>
                <c:pt idx="275">
                  <c:v>41847.29166666657</c:v>
                </c:pt>
                <c:pt idx="276">
                  <c:v>41847.33333333334</c:v>
                </c:pt>
                <c:pt idx="277">
                  <c:v>41847.375</c:v>
                </c:pt>
                <c:pt idx="278">
                  <c:v>41847.41666666666</c:v>
                </c:pt>
                <c:pt idx="279">
                  <c:v>41847.45833333334</c:v>
                </c:pt>
                <c:pt idx="280">
                  <c:v>41847.5</c:v>
                </c:pt>
                <c:pt idx="281">
                  <c:v>41847.5416666666</c:v>
                </c:pt>
                <c:pt idx="282">
                  <c:v>41847.58333333334</c:v>
                </c:pt>
                <c:pt idx="283">
                  <c:v>41847.625</c:v>
                </c:pt>
                <c:pt idx="284">
                  <c:v>41847.6666666666</c:v>
                </c:pt>
                <c:pt idx="285">
                  <c:v>41847.70833333334</c:v>
                </c:pt>
                <c:pt idx="286">
                  <c:v>41847.75</c:v>
                </c:pt>
                <c:pt idx="287">
                  <c:v>41847.79166666657</c:v>
                </c:pt>
                <c:pt idx="288">
                  <c:v>41847.83333333334</c:v>
                </c:pt>
                <c:pt idx="289">
                  <c:v>41847.875</c:v>
                </c:pt>
                <c:pt idx="290">
                  <c:v>41847.91666666666</c:v>
                </c:pt>
                <c:pt idx="291">
                  <c:v>41847.95833333334</c:v>
                </c:pt>
                <c:pt idx="292">
                  <c:v>41848.0</c:v>
                </c:pt>
                <c:pt idx="293">
                  <c:v>41848.0416666666</c:v>
                </c:pt>
                <c:pt idx="294">
                  <c:v>41848.08333333334</c:v>
                </c:pt>
                <c:pt idx="295">
                  <c:v>41848.125</c:v>
                </c:pt>
                <c:pt idx="296">
                  <c:v>41848.1666666666</c:v>
                </c:pt>
                <c:pt idx="297">
                  <c:v>41848.20833333334</c:v>
                </c:pt>
                <c:pt idx="298">
                  <c:v>41848.25</c:v>
                </c:pt>
                <c:pt idx="299">
                  <c:v>41848.29166666657</c:v>
                </c:pt>
                <c:pt idx="300">
                  <c:v>41848.33333333334</c:v>
                </c:pt>
                <c:pt idx="301">
                  <c:v>41848.375</c:v>
                </c:pt>
                <c:pt idx="302">
                  <c:v>41848.41666666666</c:v>
                </c:pt>
                <c:pt idx="303">
                  <c:v>41848.45833333334</c:v>
                </c:pt>
                <c:pt idx="304">
                  <c:v>41848.50000005787</c:v>
                </c:pt>
                <c:pt idx="305">
                  <c:v>41848.5416666666</c:v>
                </c:pt>
                <c:pt idx="306">
                  <c:v>41848.58333333334</c:v>
                </c:pt>
                <c:pt idx="307">
                  <c:v>41848.625</c:v>
                </c:pt>
                <c:pt idx="308">
                  <c:v>41848.6666666666</c:v>
                </c:pt>
                <c:pt idx="309">
                  <c:v>41848.70833333334</c:v>
                </c:pt>
                <c:pt idx="310">
                  <c:v>41848.75</c:v>
                </c:pt>
                <c:pt idx="311">
                  <c:v>41848.79166666657</c:v>
                </c:pt>
                <c:pt idx="312">
                  <c:v>41848.83333333334</c:v>
                </c:pt>
                <c:pt idx="313">
                  <c:v>41848.875</c:v>
                </c:pt>
                <c:pt idx="314">
                  <c:v>41848.91666666666</c:v>
                </c:pt>
                <c:pt idx="315">
                  <c:v>41848.95833333334</c:v>
                </c:pt>
                <c:pt idx="316">
                  <c:v>41849.0</c:v>
                </c:pt>
                <c:pt idx="317">
                  <c:v>41849.0416666666</c:v>
                </c:pt>
                <c:pt idx="318">
                  <c:v>41849.08333333334</c:v>
                </c:pt>
                <c:pt idx="319">
                  <c:v>41849.125</c:v>
                </c:pt>
                <c:pt idx="320">
                  <c:v>41849.1666666666</c:v>
                </c:pt>
                <c:pt idx="321">
                  <c:v>41849.20833333334</c:v>
                </c:pt>
                <c:pt idx="322">
                  <c:v>41849.25</c:v>
                </c:pt>
                <c:pt idx="323">
                  <c:v>41849.29166666657</c:v>
                </c:pt>
                <c:pt idx="324">
                  <c:v>41849.33333333334</c:v>
                </c:pt>
                <c:pt idx="325">
                  <c:v>41849.375</c:v>
                </c:pt>
                <c:pt idx="326">
                  <c:v>41849.41666666666</c:v>
                </c:pt>
                <c:pt idx="327">
                  <c:v>41849.45833333334</c:v>
                </c:pt>
                <c:pt idx="328">
                  <c:v>41849.5</c:v>
                </c:pt>
                <c:pt idx="329">
                  <c:v>41849.5416666666</c:v>
                </c:pt>
                <c:pt idx="330">
                  <c:v>41849.58333333334</c:v>
                </c:pt>
                <c:pt idx="331">
                  <c:v>41849.62499982639</c:v>
                </c:pt>
                <c:pt idx="332">
                  <c:v>41849.66666643519</c:v>
                </c:pt>
                <c:pt idx="333">
                  <c:v>41849.70833304398</c:v>
                </c:pt>
                <c:pt idx="334">
                  <c:v>41849.74999965278</c:v>
                </c:pt>
                <c:pt idx="335">
                  <c:v>41849.7916662615</c:v>
                </c:pt>
                <c:pt idx="336">
                  <c:v>41849.83333287038</c:v>
                </c:pt>
                <c:pt idx="337">
                  <c:v>41849.8749994792</c:v>
                </c:pt>
                <c:pt idx="338">
                  <c:v>41849.91666608797</c:v>
                </c:pt>
                <c:pt idx="339">
                  <c:v>41849.95833269676</c:v>
                </c:pt>
                <c:pt idx="340">
                  <c:v>41849.99999930556</c:v>
                </c:pt>
                <c:pt idx="341">
                  <c:v>41850.04166591432</c:v>
                </c:pt>
                <c:pt idx="342">
                  <c:v>41850.08333252315</c:v>
                </c:pt>
                <c:pt idx="343">
                  <c:v>41850.12499913193</c:v>
                </c:pt>
                <c:pt idx="344">
                  <c:v>41850.16666574073</c:v>
                </c:pt>
                <c:pt idx="345">
                  <c:v>41850.20833234954</c:v>
                </c:pt>
                <c:pt idx="346">
                  <c:v>41850.24999895833</c:v>
                </c:pt>
                <c:pt idx="347">
                  <c:v>41850.29166556701</c:v>
                </c:pt>
                <c:pt idx="348">
                  <c:v>41850.33333217593</c:v>
                </c:pt>
                <c:pt idx="349">
                  <c:v>41850.37499878472</c:v>
                </c:pt>
                <c:pt idx="350">
                  <c:v>41850.41666666666</c:v>
                </c:pt>
                <c:pt idx="351">
                  <c:v>41850.45833333334</c:v>
                </c:pt>
                <c:pt idx="352">
                  <c:v>41850.5</c:v>
                </c:pt>
                <c:pt idx="353">
                  <c:v>41850.5416666666</c:v>
                </c:pt>
                <c:pt idx="354">
                  <c:v>41850.58333333334</c:v>
                </c:pt>
                <c:pt idx="355">
                  <c:v>41850.625</c:v>
                </c:pt>
                <c:pt idx="356">
                  <c:v>41850.6666666666</c:v>
                </c:pt>
                <c:pt idx="357">
                  <c:v>41850.70833333334</c:v>
                </c:pt>
                <c:pt idx="358">
                  <c:v>41850.75</c:v>
                </c:pt>
                <c:pt idx="359">
                  <c:v>41850.79166666657</c:v>
                </c:pt>
                <c:pt idx="360">
                  <c:v>41850.83333333334</c:v>
                </c:pt>
                <c:pt idx="361">
                  <c:v>41850.875</c:v>
                </c:pt>
                <c:pt idx="362">
                  <c:v>41850.91666666666</c:v>
                </c:pt>
                <c:pt idx="363">
                  <c:v>41850.95833333334</c:v>
                </c:pt>
                <c:pt idx="364">
                  <c:v>41851.0</c:v>
                </c:pt>
                <c:pt idx="365">
                  <c:v>41851.0416666666</c:v>
                </c:pt>
                <c:pt idx="366">
                  <c:v>41851.08333333334</c:v>
                </c:pt>
                <c:pt idx="367">
                  <c:v>41851.125</c:v>
                </c:pt>
                <c:pt idx="368">
                  <c:v>41851.1666666666</c:v>
                </c:pt>
                <c:pt idx="369">
                  <c:v>41851.20833333334</c:v>
                </c:pt>
                <c:pt idx="370">
                  <c:v>41851.25</c:v>
                </c:pt>
                <c:pt idx="371">
                  <c:v>41851.29166666657</c:v>
                </c:pt>
                <c:pt idx="372">
                  <c:v>41851.33333333334</c:v>
                </c:pt>
                <c:pt idx="373">
                  <c:v>41851.375</c:v>
                </c:pt>
                <c:pt idx="374">
                  <c:v>41851.41666666666</c:v>
                </c:pt>
                <c:pt idx="375">
                  <c:v>41851.45833333334</c:v>
                </c:pt>
                <c:pt idx="376">
                  <c:v>41851.5</c:v>
                </c:pt>
                <c:pt idx="377">
                  <c:v>41851.5416666666</c:v>
                </c:pt>
                <c:pt idx="378">
                  <c:v>41851.58333333334</c:v>
                </c:pt>
                <c:pt idx="379">
                  <c:v>41851.625</c:v>
                </c:pt>
                <c:pt idx="380">
                  <c:v>41851.6666666666</c:v>
                </c:pt>
                <c:pt idx="381">
                  <c:v>41851.70833333334</c:v>
                </c:pt>
                <c:pt idx="382">
                  <c:v>41851.75</c:v>
                </c:pt>
                <c:pt idx="383">
                  <c:v>41851.79166666657</c:v>
                </c:pt>
                <c:pt idx="384">
                  <c:v>41851.83333333334</c:v>
                </c:pt>
                <c:pt idx="385">
                  <c:v>41851.87500005787</c:v>
                </c:pt>
                <c:pt idx="386">
                  <c:v>41851.91666678241</c:v>
                </c:pt>
                <c:pt idx="387">
                  <c:v>41851.95833350696</c:v>
                </c:pt>
                <c:pt idx="388">
                  <c:v>41852.0</c:v>
                </c:pt>
              </c:numCache>
            </c:numRef>
          </c:xVal>
          <c:yVal>
            <c:numRef>
              <c:f>[DMS.xlsx]DMS!$U$1:$U$389</c:f>
              <c:numCache>
                <c:formatCode>General</c:formatCode>
                <c:ptCount val="389"/>
                <c:pt idx="0">
                  <c:v>90.10738999999998</c:v>
                </c:pt>
                <c:pt idx="1">
                  <c:v>151.0413</c:v>
                </c:pt>
                <c:pt idx="2">
                  <c:v>84.8451</c:v>
                </c:pt>
                <c:pt idx="3">
                  <c:v>124.602</c:v>
                </c:pt>
                <c:pt idx="4">
                  <c:v>160.6049</c:v>
                </c:pt>
                <c:pt idx="5">
                  <c:v>139.994</c:v>
                </c:pt>
                <c:pt idx="6">
                  <c:v>144.2522</c:v>
                </c:pt>
                <c:pt idx="7">
                  <c:v>159.9403</c:v>
                </c:pt>
                <c:pt idx="8">
                  <c:v>185.663</c:v>
                </c:pt>
                <c:pt idx="9">
                  <c:v>198.2122</c:v>
                </c:pt>
                <c:pt idx="10">
                  <c:v>202.2878</c:v>
                </c:pt>
                <c:pt idx="11">
                  <c:v>223.092</c:v>
                </c:pt>
                <c:pt idx="12">
                  <c:v>237.8828</c:v>
                </c:pt>
                <c:pt idx="13">
                  <c:v>321.4431</c:v>
                </c:pt>
                <c:pt idx="14">
                  <c:v>278.7714999999993</c:v>
                </c:pt>
                <c:pt idx="15">
                  <c:v>0.0</c:v>
                </c:pt>
                <c:pt idx="16">
                  <c:v>268.9843</c:v>
                </c:pt>
                <c:pt idx="17">
                  <c:v>253.8761</c:v>
                </c:pt>
                <c:pt idx="18">
                  <c:v>208.1729</c:v>
                </c:pt>
                <c:pt idx="19">
                  <c:v>218.2377</c:v>
                </c:pt>
                <c:pt idx="20">
                  <c:v>224.1691</c:v>
                </c:pt>
                <c:pt idx="21">
                  <c:v>193.244</c:v>
                </c:pt>
                <c:pt idx="22">
                  <c:v>170.7345</c:v>
                </c:pt>
                <c:pt idx="23">
                  <c:v>166.5905</c:v>
                </c:pt>
                <c:pt idx="24">
                  <c:v>166.1594</c:v>
                </c:pt>
                <c:pt idx="25">
                  <c:v>206.2344</c:v>
                </c:pt>
                <c:pt idx="26">
                  <c:v>198.9521</c:v>
                </c:pt>
                <c:pt idx="27">
                  <c:v>264.8675999999999</c:v>
                </c:pt>
                <c:pt idx="28">
                  <c:v>236.5944</c:v>
                </c:pt>
                <c:pt idx="29">
                  <c:v>217.6427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112.4221</c:v>
                </c:pt>
                <c:pt idx="38">
                  <c:v>97.81585</c:v>
                </c:pt>
                <c:pt idx="39">
                  <c:v>95.06836999999998</c:v>
                </c:pt>
                <c:pt idx="40">
                  <c:v>92.94391</c:v>
                </c:pt>
                <c:pt idx="41">
                  <c:v>92.28066</c:v>
                </c:pt>
                <c:pt idx="42">
                  <c:v>81.02162</c:v>
                </c:pt>
                <c:pt idx="43">
                  <c:v>81.30036999999998</c:v>
                </c:pt>
                <c:pt idx="44">
                  <c:v>108.9427</c:v>
                </c:pt>
                <c:pt idx="45">
                  <c:v>180.0375</c:v>
                </c:pt>
                <c:pt idx="46">
                  <c:v>353.4062999999993</c:v>
                </c:pt>
                <c:pt idx="47">
                  <c:v>527.2831</c:v>
                </c:pt>
                <c:pt idx="48">
                  <c:v>527.4886</c:v>
                </c:pt>
                <c:pt idx="49">
                  <c:v>430.8825</c:v>
                </c:pt>
                <c:pt idx="50">
                  <c:v>335.8589</c:v>
                </c:pt>
                <c:pt idx="51">
                  <c:v>347.2221</c:v>
                </c:pt>
                <c:pt idx="52">
                  <c:v>294.2164999999993</c:v>
                </c:pt>
                <c:pt idx="53">
                  <c:v>212.3348</c:v>
                </c:pt>
                <c:pt idx="54">
                  <c:v>159.1969</c:v>
                </c:pt>
                <c:pt idx="55">
                  <c:v>73.9808</c:v>
                </c:pt>
                <c:pt idx="56">
                  <c:v>99.03781</c:v>
                </c:pt>
                <c:pt idx="57">
                  <c:v>70.29316</c:v>
                </c:pt>
                <c:pt idx="58">
                  <c:v>58.65268</c:v>
                </c:pt>
                <c:pt idx="59">
                  <c:v>50.18346</c:v>
                </c:pt>
                <c:pt idx="60">
                  <c:v>34.09429</c:v>
                </c:pt>
                <c:pt idx="61">
                  <c:v>75.86233999999995</c:v>
                </c:pt>
                <c:pt idx="62">
                  <c:v>0.0</c:v>
                </c:pt>
                <c:pt idx="63">
                  <c:v>80.99388</c:v>
                </c:pt>
                <c:pt idx="64">
                  <c:v>109.927</c:v>
                </c:pt>
                <c:pt idx="65">
                  <c:v>184.2333</c:v>
                </c:pt>
                <c:pt idx="66">
                  <c:v>245.9146</c:v>
                </c:pt>
                <c:pt idx="67">
                  <c:v>209.5085</c:v>
                </c:pt>
                <c:pt idx="68">
                  <c:v>157.1187</c:v>
                </c:pt>
                <c:pt idx="69">
                  <c:v>180.2412</c:v>
                </c:pt>
                <c:pt idx="70">
                  <c:v>160.4535</c:v>
                </c:pt>
                <c:pt idx="71">
                  <c:v>192.6476</c:v>
                </c:pt>
                <c:pt idx="72">
                  <c:v>193.3951</c:v>
                </c:pt>
                <c:pt idx="73">
                  <c:v>220.0731</c:v>
                </c:pt>
                <c:pt idx="74">
                  <c:v>211.7742</c:v>
                </c:pt>
                <c:pt idx="75">
                  <c:v>201.8367</c:v>
                </c:pt>
                <c:pt idx="76">
                  <c:v>197.8026</c:v>
                </c:pt>
                <c:pt idx="77">
                  <c:v>206.3486</c:v>
                </c:pt>
                <c:pt idx="78">
                  <c:v>245.0084</c:v>
                </c:pt>
                <c:pt idx="79">
                  <c:v>240.4483</c:v>
                </c:pt>
                <c:pt idx="80">
                  <c:v>205.8426</c:v>
                </c:pt>
                <c:pt idx="81">
                  <c:v>174.5698</c:v>
                </c:pt>
                <c:pt idx="82">
                  <c:v>134.6413</c:v>
                </c:pt>
                <c:pt idx="83">
                  <c:v>176.9494</c:v>
                </c:pt>
                <c:pt idx="84">
                  <c:v>329.1273</c:v>
                </c:pt>
                <c:pt idx="85">
                  <c:v>444.0701</c:v>
                </c:pt>
                <c:pt idx="86">
                  <c:v>451.1243</c:v>
                </c:pt>
                <c:pt idx="87">
                  <c:v>489.6970999999999</c:v>
                </c:pt>
                <c:pt idx="88">
                  <c:v>636.4410999999992</c:v>
                </c:pt>
                <c:pt idx="89">
                  <c:v>673.028</c:v>
                </c:pt>
                <c:pt idx="90">
                  <c:v>643.1787</c:v>
                </c:pt>
                <c:pt idx="91">
                  <c:v>718.7142</c:v>
                </c:pt>
                <c:pt idx="92">
                  <c:v>734.8934</c:v>
                </c:pt>
                <c:pt idx="93">
                  <c:v>557.8498</c:v>
                </c:pt>
                <c:pt idx="94">
                  <c:v>468.9073</c:v>
                </c:pt>
                <c:pt idx="95">
                  <c:v>634.9099</c:v>
                </c:pt>
                <c:pt idx="96">
                  <c:v>0.0</c:v>
                </c:pt>
                <c:pt idx="97">
                  <c:v>0.0</c:v>
                </c:pt>
                <c:pt idx="98">
                  <c:v>572.2928000000001</c:v>
                </c:pt>
                <c:pt idx="99">
                  <c:v>641.8174999999991</c:v>
                </c:pt>
                <c:pt idx="100">
                  <c:v>716.0899</c:v>
                </c:pt>
                <c:pt idx="101">
                  <c:v>645.4587</c:v>
                </c:pt>
                <c:pt idx="102">
                  <c:v>589.1573999999994</c:v>
                </c:pt>
                <c:pt idx="103">
                  <c:v>557.2168</c:v>
                </c:pt>
                <c:pt idx="104">
                  <c:v>638.5111000000001</c:v>
                </c:pt>
                <c:pt idx="105">
                  <c:v>474.8612</c:v>
                </c:pt>
                <c:pt idx="106">
                  <c:v>361.3422</c:v>
                </c:pt>
                <c:pt idx="107">
                  <c:v>389.9198999999999</c:v>
                </c:pt>
                <c:pt idx="108">
                  <c:v>346.0792</c:v>
                </c:pt>
                <c:pt idx="109">
                  <c:v>544.1411999999992</c:v>
                </c:pt>
                <c:pt idx="110">
                  <c:v>575.8190999999994</c:v>
                </c:pt>
                <c:pt idx="111">
                  <c:v>589.5058</c:v>
                </c:pt>
                <c:pt idx="112">
                  <c:v>515.8832</c:v>
                </c:pt>
                <c:pt idx="113">
                  <c:v>549.3410999999991</c:v>
                </c:pt>
                <c:pt idx="114">
                  <c:v>617.2791</c:v>
                </c:pt>
                <c:pt idx="115">
                  <c:v>451.3215999999993</c:v>
                </c:pt>
                <c:pt idx="116">
                  <c:v>316.7978</c:v>
                </c:pt>
                <c:pt idx="117">
                  <c:v>361.7821999999993</c:v>
                </c:pt>
                <c:pt idx="118">
                  <c:v>374.5214999999993</c:v>
                </c:pt>
                <c:pt idx="119">
                  <c:v>284.6807999999999</c:v>
                </c:pt>
                <c:pt idx="120">
                  <c:v>273.2131999999993</c:v>
                </c:pt>
                <c:pt idx="121">
                  <c:v>289.4225999999993</c:v>
                </c:pt>
                <c:pt idx="122">
                  <c:v>301.4554999999999</c:v>
                </c:pt>
                <c:pt idx="123">
                  <c:v>347.2916999999993</c:v>
                </c:pt>
                <c:pt idx="124">
                  <c:v>329.5840999999999</c:v>
                </c:pt>
                <c:pt idx="125">
                  <c:v>349.5391</c:v>
                </c:pt>
                <c:pt idx="126">
                  <c:v>443.3607999999999</c:v>
                </c:pt>
                <c:pt idx="127">
                  <c:v>535.2112</c:v>
                </c:pt>
                <c:pt idx="128">
                  <c:v>572.0916</c:v>
                </c:pt>
                <c:pt idx="129">
                  <c:v>633.8691999999991</c:v>
                </c:pt>
                <c:pt idx="130">
                  <c:v>582.6628999999994</c:v>
                </c:pt>
                <c:pt idx="131">
                  <c:v>625.0219999999994</c:v>
                </c:pt>
                <c:pt idx="132">
                  <c:v>657.4902</c:v>
                </c:pt>
                <c:pt idx="133">
                  <c:v>619.791</c:v>
                </c:pt>
                <c:pt idx="134">
                  <c:v>602.8269999999991</c:v>
                </c:pt>
                <c:pt idx="135">
                  <c:v>465.2173</c:v>
                </c:pt>
                <c:pt idx="136">
                  <c:v>605.3011999999991</c:v>
                </c:pt>
                <c:pt idx="137">
                  <c:v>586.6866</c:v>
                </c:pt>
                <c:pt idx="138">
                  <c:v>513.0864</c:v>
                </c:pt>
                <c:pt idx="139">
                  <c:v>459.652</c:v>
                </c:pt>
                <c:pt idx="140">
                  <c:v>443.2712999999993</c:v>
                </c:pt>
                <c:pt idx="141">
                  <c:v>428.2814</c:v>
                </c:pt>
                <c:pt idx="142">
                  <c:v>401.2269999999993</c:v>
                </c:pt>
                <c:pt idx="143">
                  <c:v>327.8329</c:v>
                </c:pt>
                <c:pt idx="144">
                  <c:v>261.0274999999999</c:v>
                </c:pt>
                <c:pt idx="145">
                  <c:v>204.0099</c:v>
                </c:pt>
                <c:pt idx="146">
                  <c:v>164.47</c:v>
                </c:pt>
                <c:pt idx="147">
                  <c:v>367.9210999999993</c:v>
                </c:pt>
                <c:pt idx="148">
                  <c:v>264.4662</c:v>
                </c:pt>
                <c:pt idx="149">
                  <c:v>165.1775</c:v>
                </c:pt>
                <c:pt idx="150">
                  <c:v>185.4835</c:v>
                </c:pt>
                <c:pt idx="151">
                  <c:v>137.8233</c:v>
                </c:pt>
                <c:pt idx="152">
                  <c:v>140.5601</c:v>
                </c:pt>
                <c:pt idx="153">
                  <c:v>137.0255</c:v>
                </c:pt>
                <c:pt idx="154">
                  <c:v>162.8832</c:v>
                </c:pt>
                <c:pt idx="155">
                  <c:v>163.1775</c:v>
                </c:pt>
                <c:pt idx="156">
                  <c:v>185.6253</c:v>
                </c:pt>
                <c:pt idx="157">
                  <c:v>219.8134</c:v>
                </c:pt>
                <c:pt idx="158">
                  <c:v>195.3196</c:v>
                </c:pt>
                <c:pt idx="159">
                  <c:v>166.8268</c:v>
                </c:pt>
                <c:pt idx="160">
                  <c:v>152.5842</c:v>
                </c:pt>
                <c:pt idx="161">
                  <c:v>152.213</c:v>
                </c:pt>
                <c:pt idx="162">
                  <c:v>156.1354</c:v>
                </c:pt>
                <c:pt idx="163">
                  <c:v>170.2851</c:v>
                </c:pt>
                <c:pt idx="164">
                  <c:v>157.9653</c:v>
                </c:pt>
                <c:pt idx="165">
                  <c:v>156.7974</c:v>
                </c:pt>
                <c:pt idx="166">
                  <c:v>74.47183</c:v>
                </c:pt>
                <c:pt idx="167">
                  <c:v>45.94988</c:v>
                </c:pt>
                <c:pt idx="168">
                  <c:v>32.81336</c:v>
                </c:pt>
                <c:pt idx="169">
                  <c:v>61.15926</c:v>
                </c:pt>
                <c:pt idx="170">
                  <c:v>76.32956</c:v>
                </c:pt>
                <c:pt idx="171">
                  <c:v>64.25617</c:v>
                </c:pt>
                <c:pt idx="172">
                  <c:v>53.72883</c:v>
                </c:pt>
                <c:pt idx="173">
                  <c:v>69.55119</c:v>
                </c:pt>
                <c:pt idx="174">
                  <c:v>79.51002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126.8048</c:v>
                </c:pt>
                <c:pt idx="186">
                  <c:v>85.3853899999999</c:v>
                </c:pt>
                <c:pt idx="187">
                  <c:v>84.13156</c:v>
                </c:pt>
                <c:pt idx="188">
                  <c:v>69.07921</c:v>
                </c:pt>
                <c:pt idx="189">
                  <c:v>0.0</c:v>
                </c:pt>
                <c:pt idx="190">
                  <c:v>78.7222</c:v>
                </c:pt>
                <c:pt idx="191">
                  <c:v>84.93521</c:v>
                </c:pt>
                <c:pt idx="192">
                  <c:v>151.3976</c:v>
                </c:pt>
                <c:pt idx="193">
                  <c:v>176.1425</c:v>
                </c:pt>
                <c:pt idx="194">
                  <c:v>187.002</c:v>
                </c:pt>
                <c:pt idx="195">
                  <c:v>191.7641</c:v>
                </c:pt>
                <c:pt idx="196">
                  <c:v>80.65679999999998</c:v>
                </c:pt>
                <c:pt idx="197">
                  <c:v>28.45463</c:v>
                </c:pt>
                <c:pt idx="198">
                  <c:v>111.1826</c:v>
                </c:pt>
                <c:pt idx="199">
                  <c:v>34.66055</c:v>
                </c:pt>
                <c:pt idx="200">
                  <c:v>40.06619</c:v>
                </c:pt>
                <c:pt idx="201">
                  <c:v>123.9646</c:v>
                </c:pt>
                <c:pt idx="202">
                  <c:v>32.38717</c:v>
                </c:pt>
                <c:pt idx="203">
                  <c:v>35.57313</c:v>
                </c:pt>
                <c:pt idx="204">
                  <c:v>92.48351</c:v>
                </c:pt>
                <c:pt idx="205">
                  <c:v>86.6151</c:v>
                </c:pt>
                <c:pt idx="206">
                  <c:v>96.53832</c:v>
                </c:pt>
                <c:pt idx="207">
                  <c:v>53.55829</c:v>
                </c:pt>
                <c:pt idx="208">
                  <c:v>91.33643</c:v>
                </c:pt>
                <c:pt idx="209">
                  <c:v>69.78394</c:v>
                </c:pt>
                <c:pt idx="210">
                  <c:v>66.73883999999998</c:v>
                </c:pt>
                <c:pt idx="211">
                  <c:v>0.0</c:v>
                </c:pt>
                <c:pt idx="212">
                  <c:v>0.0</c:v>
                </c:pt>
                <c:pt idx="213">
                  <c:v>51.96657</c:v>
                </c:pt>
                <c:pt idx="214">
                  <c:v>32.49361</c:v>
                </c:pt>
                <c:pt idx="215">
                  <c:v>21.76933</c:v>
                </c:pt>
                <c:pt idx="216">
                  <c:v>73.75808999999998</c:v>
                </c:pt>
                <c:pt idx="217">
                  <c:v>117.8472</c:v>
                </c:pt>
                <c:pt idx="218">
                  <c:v>101.1871</c:v>
                </c:pt>
                <c:pt idx="219">
                  <c:v>114.3464</c:v>
                </c:pt>
                <c:pt idx="220">
                  <c:v>136.0013</c:v>
                </c:pt>
                <c:pt idx="221">
                  <c:v>130.2088</c:v>
                </c:pt>
                <c:pt idx="222">
                  <c:v>138.4472</c:v>
                </c:pt>
                <c:pt idx="223">
                  <c:v>131.7047</c:v>
                </c:pt>
                <c:pt idx="224">
                  <c:v>123.3712</c:v>
                </c:pt>
                <c:pt idx="225">
                  <c:v>80.12968999999998</c:v>
                </c:pt>
                <c:pt idx="226">
                  <c:v>60.68126</c:v>
                </c:pt>
                <c:pt idx="227">
                  <c:v>70.42555</c:v>
                </c:pt>
                <c:pt idx="228">
                  <c:v>93.12098999999998</c:v>
                </c:pt>
                <c:pt idx="229">
                  <c:v>114.1217</c:v>
                </c:pt>
                <c:pt idx="230">
                  <c:v>107.3872</c:v>
                </c:pt>
                <c:pt idx="231">
                  <c:v>106.7541</c:v>
                </c:pt>
                <c:pt idx="232">
                  <c:v>108.6898</c:v>
                </c:pt>
                <c:pt idx="233">
                  <c:v>151.4583</c:v>
                </c:pt>
                <c:pt idx="234">
                  <c:v>170.2746</c:v>
                </c:pt>
                <c:pt idx="235">
                  <c:v>186.1806</c:v>
                </c:pt>
                <c:pt idx="236">
                  <c:v>143.9068</c:v>
                </c:pt>
                <c:pt idx="237">
                  <c:v>240.2046</c:v>
                </c:pt>
                <c:pt idx="238">
                  <c:v>187.2253</c:v>
                </c:pt>
                <c:pt idx="239">
                  <c:v>144.4638</c:v>
                </c:pt>
                <c:pt idx="240">
                  <c:v>0.0</c:v>
                </c:pt>
                <c:pt idx="241">
                  <c:v>161.7869</c:v>
                </c:pt>
                <c:pt idx="242">
                  <c:v>158.0117</c:v>
                </c:pt>
                <c:pt idx="243">
                  <c:v>178.9011</c:v>
                </c:pt>
                <c:pt idx="244">
                  <c:v>214.1171</c:v>
                </c:pt>
                <c:pt idx="245">
                  <c:v>251.0635</c:v>
                </c:pt>
                <c:pt idx="246">
                  <c:v>202.4716</c:v>
                </c:pt>
                <c:pt idx="247">
                  <c:v>130.7768</c:v>
                </c:pt>
                <c:pt idx="248">
                  <c:v>142.4737</c:v>
                </c:pt>
                <c:pt idx="249">
                  <c:v>181.4357</c:v>
                </c:pt>
                <c:pt idx="250">
                  <c:v>174.2212</c:v>
                </c:pt>
                <c:pt idx="251">
                  <c:v>136.9091</c:v>
                </c:pt>
                <c:pt idx="252">
                  <c:v>138.6128</c:v>
                </c:pt>
                <c:pt idx="253">
                  <c:v>185.227</c:v>
                </c:pt>
                <c:pt idx="254">
                  <c:v>202.3543</c:v>
                </c:pt>
                <c:pt idx="255">
                  <c:v>191.2866</c:v>
                </c:pt>
                <c:pt idx="256">
                  <c:v>280.0937</c:v>
                </c:pt>
                <c:pt idx="257">
                  <c:v>273.3598</c:v>
                </c:pt>
                <c:pt idx="258">
                  <c:v>291.5033</c:v>
                </c:pt>
                <c:pt idx="259">
                  <c:v>299.4288999999993</c:v>
                </c:pt>
                <c:pt idx="260">
                  <c:v>267.7672</c:v>
                </c:pt>
                <c:pt idx="261">
                  <c:v>251.1876</c:v>
                </c:pt>
                <c:pt idx="262">
                  <c:v>240.3183</c:v>
                </c:pt>
                <c:pt idx="263">
                  <c:v>194.4989</c:v>
                </c:pt>
                <c:pt idx="264">
                  <c:v>184.3814</c:v>
                </c:pt>
                <c:pt idx="265">
                  <c:v>118.7535</c:v>
                </c:pt>
                <c:pt idx="266">
                  <c:v>53.16618000000001</c:v>
                </c:pt>
                <c:pt idx="267">
                  <c:v>59.90833</c:v>
                </c:pt>
                <c:pt idx="268">
                  <c:v>358.5810999999993</c:v>
                </c:pt>
                <c:pt idx="269">
                  <c:v>311.9734999999993</c:v>
                </c:pt>
                <c:pt idx="270">
                  <c:v>253.5169</c:v>
                </c:pt>
                <c:pt idx="271">
                  <c:v>300.5036999999999</c:v>
                </c:pt>
                <c:pt idx="272">
                  <c:v>359.9889999999993</c:v>
                </c:pt>
                <c:pt idx="273">
                  <c:v>427.0027</c:v>
                </c:pt>
                <c:pt idx="274">
                  <c:v>480.2869999999993</c:v>
                </c:pt>
                <c:pt idx="275">
                  <c:v>504.7688999999999</c:v>
                </c:pt>
                <c:pt idx="276">
                  <c:v>495.026</c:v>
                </c:pt>
                <c:pt idx="277">
                  <c:v>420.7275</c:v>
                </c:pt>
                <c:pt idx="278">
                  <c:v>337.4968</c:v>
                </c:pt>
                <c:pt idx="279">
                  <c:v>413.6719</c:v>
                </c:pt>
                <c:pt idx="280">
                  <c:v>365.358</c:v>
                </c:pt>
                <c:pt idx="281">
                  <c:v>409.6677</c:v>
                </c:pt>
                <c:pt idx="282">
                  <c:v>400.386</c:v>
                </c:pt>
                <c:pt idx="283">
                  <c:v>416.9512999999993</c:v>
                </c:pt>
                <c:pt idx="284">
                  <c:v>376.2531</c:v>
                </c:pt>
                <c:pt idx="285">
                  <c:v>363.8636</c:v>
                </c:pt>
                <c:pt idx="286">
                  <c:v>375.3317999999993</c:v>
                </c:pt>
                <c:pt idx="287">
                  <c:v>366.0819</c:v>
                </c:pt>
                <c:pt idx="288">
                  <c:v>369.6981</c:v>
                </c:pt>
                <c:pt idx="289">
                  <c:v>366.9434</c:v>
                </c:pt>
                <c:pt idx="290">
                  <c:v>315.1777</c:v>
                </c:pt>
                <c:pt idx="291">
                  <c:v>306.0634</c:v>
                </c:pt>
                <c:pt idx="292">
                  <c:v>312.3431</c:v>
                </c:pt>
                <c:pt idx="293">
                  <c:v>273.1863</c:v>
                </c:pt>
                <c:pt idx="294">
                  <c:v>243.8712</c:v>
                </c:pt>
                <c:pt idx="295">
                  <c:v>210.0922</c:v>
                </c:pt>
                <c:pt idx="296">
                  <c:v>190.5355</c:v>
                </c:pt>
                <c:pt idx="297">
                  <c:v>178.3725</c:v>
                </c:pt>
                <c:pt idx="298">
                  <c:v>145.4274</c:v>
                </c:pt>
                <c:pt idx="299">
                  <c:v>121.1102</c:v>
                </c:pt>
                <c:pt idx="300">
                  <c:v>144.3197</c:v>
                </c:pt>
                <c:pt idx="301">
                  <c:v>169.0432</c:v>
                </c:pt>
                <c:pt idx="302">
                  <c:v>226.3784</c:v>
                </c:pt>
                <c:pt idx="303">
                  <c:v>205.2195</c:v>
                </c:pt>
                <c:pt idx="304">
                  <c:v>0.0</c:v>
                </c:pt>
                <c:pt idx="305">
                  <c:v>255.421</c:v>
                </c:pt>
                <c:pt idx="306">
                  <c:v>296.7868</c:v>
                </c:pt>
                <c:pt idx="307">
                  <c:v>308.4182999999993</c:v>
                </c:pt>
                <c:pt idx="308">
                  <c:v>280.3893</c:v>
                </c:pt>
                <c:pt idx="309">
                  <c:v>209.4474</c:v>
                </c:pt>
                <c:pt idx="310">
                  <c:v>112.304</c:v>
                </c:pt>
                <c:pt idx="311">
                  <c:v>129.9521</c:v>
                </c:pt>
                <c:pt idx="312">
                  <c:v>123.606</c:v>
                </c:pt>
                <c:pt idx="313">
                  <c:v>175.2975</c:v>
                </c:pt>
                <c:pt idx="314">
                  <c:v>176.4143</c:v>
                </c:pt>
                <c:pt idx="315">
                  <c:v>175.7402</c:v>
                </c:pt>
                <c:pt idx="316">
                  <c:v>192.2214</c:v>
                </c:pt>
                <c:pt idx="317">
                  <c:v>208.0826</c:v>
                </c:pt>
                <c:pt idx="318">
                  <c:v>222.3583</c:v>
                </c:pt>
                <c:pt idx="319">
                  <c:v>226.6559</c:v>
                </c:pt>
                <c:pt idx="320">
                  <c:v>237.9405</c:v>
                </c:pt>
                <c:pt idx="321">
                  <c:v>231.5224</c:v>
                </c:pt>
                <c:pt idx="322">
                  <c:v>209.1872</c:v>
                </c:pt>
                <c:pt idx="323">
                  <c:v>189.6165</c:v>
                </c:pt>
                <c:pt idx="324">
                  <c:v>188.0123</c:v>
                </c:pt>
                <c:pt idx="325">
                  <c:v>212.5901</c:v>
                </c:pt>
                <c:pt idx="326">
                  <c:v>226.3674</c:v>
                </c:pt>
                <c:pt idx="327">
                  <c:v>204.9531</c:v>
                </c:pt>
                <c:pt idx="328">
                  <c:v>199.7534</c:v>
                </c:pt>
                <c:pt idx="329">
                  <c:v>216.1</c:v>
                </c:pt>
                <c:pt idx="330">
                  <c:v>217.5465</c:v>
                </c:pt>
                <c:pt idx="331">
                  <c:v>0.0</c:v>
                </c:pt>
                <c:pt idx="332">
                  <c:v>0.0</c:v>
                </c:pt>
                <c:pt idx="333">
                  <c:v>0.0</c:v>
                </c:pt>
                <c:pt idx="334">
                  <c:v>0.0</c:v>
                </c:pt>
                <c:pt idx="335">
                  <c:v>0.0</c:v>
                </c:pt>
                <c:pt idx="336">
                  <c:v>0.0</c:v>
                </c:pt>
                <c:pt idx="337">
                  <c:v>0.0</c:v>
                </c:pt>
                <c:pt idx="338">
                  <c:v>0.0</c:v>
                </c:pt>
                <c:pt idx="339">
                  <c:v>0.0</c:v>
                </c:pt>
                <c:pt idx="340">
                  <c:v>0.0</c:v>
                </c:pt>
                <c:pt idx="341">
                  <c:v>0.0</c:v>
                </c:pt>
                <c:pt idx="342">
                  <c:v>0.0</c:v>
                </c:pt>
                <c:pt idx="343">
                  <c:v>0.0</c:v>
                </c:pt>
                <c:pt idx="344">
                  <c:v>0.0</c:v>
                </c:pt>
                <c:pt idx="345">
                  <c:v>0.0</c:v>
                </c:pt>
                <c:pt idx="346">
                  <c:v>0.0</c:v>
                </c:pt>
                <c:pt idx="347">
                  <c:v>0.0</c:v>
                </c:pt>
                <c:pt idx="348">
                  <c:v>0.0</c:v>
                </c:pt>
                <c:pt idx="349">
                  <c:v>0.0</c:v>
                </c:pt>
                <c:pt idx="350">
                  <c:v>187.5613</c:v>
                </c:pt>
                <c:pt idx="351">
                  <c:v>192.8605</c:v>
                </c:pt>
                <c:pt idx="352">
                  <c:v>191.9826</c:v>
                </c:pt>
                <c:pt idx="353">
                  <c:v>172.3154</c:v>
                </c:pt>
                <c:pt idx="354">
                  <c:v>188.5866</c:v>
                </c:pt>
                <c:pt idx="355">
                  <c:v>189.3122</c:v>
                </c:pt>
                <c:pt idx="356">
                  <c:v>205.8845</c:v>
                </c:pt>
                <c:pt idx="357">
                  <c:v>171.8843</c:v>
                </c:pt>
                <c:pt idx="358">
                  <c:v>199.441</c:v>
                </c:pt>
                <c:pt idx="359">
                  <c:v>0.0</c:v>
                </c:pt>
                <c:pt idx="360">
                  <c:v>207.5807</c:v>
                </c:pt>
                <c:pt idx="361">
                  <c:v>174.8</c:v>
                </c:pt>
                <c:pt idx="362">
                  <c:v>189.1487</c:v>
                </c:pt>
                <c:pt idx="363">
                  <c:v>196.3645</c:v>
                </c:pt>
                <c:pt idx="364">
                  <c:v>192.6171</c:v>
                </c:pt>
                <c:pt idx="365">
                  <c:v>196.8928</c:v>
                </c:pt>
                <c:pt idx="366">
                  <c:v>181.0745</c:v>
                </c:pt>
                <c:pt idx="367">
                  <c:v>181.071</c:v>
                </c:pt>
                <c:pt idx="368">
                  <c:v>184.6175</c:v>
                </c:pt>
                <c:pt idx="369">
                  <c:v>208.6464</c:v>
                </c:pt>
                <c:pt idx="370">
                  <c:v>202.1878</c:v>
                </c:pt>
                <c:pt idx="371">
                  <c:v>185.2963</c:v>
                </c:pt>
                <c:pt idx="372">
                  <c:v>193.5382</c:v>
                </c:pt>
                <c:pt idx="373">
                  <c:v>184.0418</c:v>
                </c:pt>
                <c:pt idx="374">
                  <c:v>174.4442</c:v>
                </c:pt>
                <c:pt idx="375">
                  <c:v>205.06</c:v>
                </c:pt>
                <c:pt idx="376">
                  <c:v>260.6615</c:v>
                </c:pt>
                <c:pt idx="377">
                  <c:v>261.5165</c:v>
                </c:pt>
                <c:pt idx="378">
                  <c:v>254.9259</c:v>
                </c:pt>
                <c:pt idx="379">
                  <c:v>246.0063</c:v>
                </c:pt>
                <c:pt idx="380">
                  <c:v>240.2599</c:v>
                </c:pt>
                <c:pt idx="381">
                  <c:v>233.3818</c:v>
                </c:pt>
                <c:pt idx="382">
                  <c:v>239.7917</c:v>
                </c:pt>
                <c:pt idx="383">
                  <c:v>228.3465</c:v>
                </c:pt>
                <c:pt idx="384">
                  <c:v>220.4953</c:v>
                </c:pt>
                <c:pt idx="385">
                  <c:v>0.0</c:v>
                </c:pt>
                <c:pt idx="386">
                  <c:v>0.0</c:v>
                </c:pt>
                <c:pt idx="387">
                  <c:v>0.0</c:v>
                </c:pt>
                <c:pt idx="388">
                  <c:v>269.9666999999993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9453656"/>
        <c:axId val="-2119371544"/>
      </c:scatterChart>
      <c:valAx>
        <c:axId val="-2119453656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 sz="1200"/>
            </a:pPr>
            <a:endParaRPr lang="en-US"/>
          </a:p>
        </c:txPr>
        <c:crossAx val="-2119371544"/>
        <c:crosses val="autoZero"/>
        <c:crossBetween val="midCat"/>
      </c:valAx>
      <c:valAx>
        <c:axId val="-2119371544"/>
        <c:scaling>
          <c:orientation val="minMax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DMSg (pptv)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94536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97405258563879"/>
          <c:y val="0.016461154855643"/>
          <c:w val="0.248321221153888"/>
          <c:h val="0.25115157480315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7DE90-1652-4F48-B8EF-F9BD0B104F3E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C5B49-E204-D64A-A3C8-7C8F6618F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54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81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predict the concentration of DMSP, the phytoplankton substrate, as a function of chlorophyll, using two different types of equations depending on the light penetration and vertical mixing depths.</a:t>
            </a:r>
          </a:p>
          <a:p>
            <a:r>
              <a:rPr lang="en-US" dirty="0" smtClean="0"/>
              <a:t>Second, we convert DMSP into DMS as a function</a:t>
            </a:r>
            <a:r>
              <a:rPr lang="en-US" baseline="0" dirty="0" smtClean="0"/>
              <a:t> of irradiance, which causes an increase in the DMS to </a:t>
            </a:r>
            <a:r>
              <a:rPr lang="en-US" baseline="0" dirty="0" err="1" smtClean="0"/>
              <a:t>DMSPt</a:t>
            </a:r>
            <a:r>
              <a:rPr lang="en-US" baseline="0" dirty="0" smtClean="0"/>
              <a:t> ratio.</a:t>
            </a:r>
          </a:p>
          <a:p>
            <a:r>
              <a:rPr lang="en-US" baseline="0" dirty="0" smtClean="0"/>
              <a:t>Third, we ventilate sea-surface DMS as a function of wind speed and temperature, mainly.</a:t>
            </a:r>
          </a:p>
          <a:p>
            <a:r>
              <a:rPr lang="en-US" b="1" baseline="0" dirty="0" smtClean="0"/>
              <a:t>This model has been developed using a global dataset and not specifically tuned to the Arctic so far.</a:t>
            </a:r>
          </a:p>
          <a:p>
            <a:endParaRPr lang="en-US" b="1" dirty="0" smtClean="0"/>
          </a:p>
          <a:p>
            <a:r>
              <a:rPr lang="en-US" b="1" dirty="0" smtClean="0"/>
              <a:t>3 minutes until here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we predict the concentration of DMSP, the phytoplankton substrate, as a function of chlorophyll, using two different types of equations depending on the light penetration and vertical mixing depths.</a:t>
            </a:r>
          </a:p>
          <a:p>
            <a:r>
              <a:rPr lang="en-US" dirty="0" smtClean="0"/>
              <a:t>Second, we convert DMSP into DMS as a function</a:t>
            </a:r>
            <a:r>
              <a:rPr lang="en-US" baseline="0" dirty="0" smtClean="0"/>
              <a:t> of irradiance, which causes an increase in the DMS to </a:t>
            </a:r>
            <a:r>
              <a:rPr lang="en-US" baseline="0" dirty="0" err="1" smtClean="0"/>
              <a:t>DMSPt</a:t>
            </a:r>
            <a:r>
              <a:rPr lang="en-US" baseline="0" dirty="0" smtClean="0"/>
              <a:t> ratio.</a:t>
            </a:r>
          </a:p>
          <a:p>
            <a:r>
              <a:rPr lang="en-US" baseline="0" dirty="0" smtClean="0"/>
              <a:t>Third, we ventilate sea-surface DMS as a function of wind speed and temperature, mainly.</a:t>
            </a:r>
          </a:p>
          <a:p>
            <a:r>
              <a:rPr lang="en-US" b="1" baseline="0" dirty="0" smtClean="0"/>
              <a:t>This model has been developed using a global dataset and not specifically tuned to the Arctic so far.</a:t>
            </a:r>
          </a:p>
          <a:p>
            <a:endParaRPr lang="en-US" b="1" dirty="0" smtClean="0"/>
          </a:p>
          <a:p>
            <a:r>
              <a:rPr lang="en-US" b="1" dirty="0" smtClean="0"/>
              <a:t>3 minutes until here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Need to introduce how people </a:t>
            </a:r>
            <a:r>
              <a:rPr lang="en-US" sz="1200" dirty="0" err="1" smtClean="0"/>
              <a:t>adressed</a:t>
            </a:r>
            <a:r>
              <a:rPr lang="en-US" sz="1200" dirty="0" smtClean="0"/>
              <a:t> the problem: Climatology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following slides I will be comparing the current climatology, which I call</a:t>
            </a:r>
            <a:r>
              <a:rPr lang="en-US" baseline="0" dirty="0" smtClean="0"/>
              <a:t> Lana11 after the first author on the paper, with my satellite </a:t>
            </a:r>
            <a:r>
              <a:rPr lang="en-US" baseline="0" smtClean="0"/>
              <a:t>algorithm.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our best estimates, DMS emission has increased about 50% during the last decade in the high Arctic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9 minutes until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Climatological approach</a:t>
            </a:r>
            <a:r>
              <a:rPr lang="en-US" baseline="0" dirty="0" smtClean="0"/>
              <a:t> not appropriate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8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MN4. 20-25</a:t>
            </a:r>
            <a:r>
              <a:rPr lang="en-US" baseline="30000" dirty="0" smtClean="0"/>
              <a:t>th</a:t>
            </a:r>
            <a:r>
              <a:rPr lang="en-US" dirty="0" smtClean="0"/>
              <a:t> in world. Power9 is 8</a:t>
            </a:r>
            <a:r>
              <a:rPr lang="en-US" baseline="30000" dirty="0" smtClean="0"/>
              <a:t>th</a:t>
            </a:r>
            <a:r>
              <a:rPr lang="en-US" dirty="0" smtClean="0"/>
              <a:t> in energy efficiency ranking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8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(In summary: DMS is a tiny</a:t>
            </a:r>
            <a:r>
              <a:rPr lang="en-US" baseline="0" dirty="0" smtClean="0"/>
              <a:t> leak from planktonic food webs, but a major sulfur input to the atmosphere.)</a:t>
            </a:r>
          </a:p>
          <a:p>
            <a:r>
              <a:rPr lang="en-US" baseline="0" dirty="0" smtClean="0"/>
              <a:t>DMSP synthesized by phytoplankton</a:t>
            </a:r>
          </a:p>
          <a:p>
            <a:r>
              <a:rPr lang="en-US" baseline="0" dirty="0" smtClean="0"/>
              <a:t>Transformed to the gas DMS through physiological and food web processes</a:t>
            </a:r>
          </a:p>
          <a:p>
            <a:r>
              <a:rPr lang="en-US" baseline="0" dirty="0" smtClean="0"/>
              <a:t>Dissolved gas is mainly consumed by bacteria and photolysis</a:t>
            </a:r>
          </a:p>
          <a:p>
            <a:r>
              <a:rPr lang="en-US" baseline="0" dirty="0" smtClean="0"/>
              <a:t>But a small fraction is vented to the atmosphere. In unpolluted atmospheres with low background aerosols, it can form new aerosol particles.</a:t>
            </a:r>
          </a:p>
          <a:p>
            <a:r>
              <a:rPr lang="en-US" baseline="0" dirty="0" smtClean="0"/>
              <a:t>These aerosols scatter sunlight and, more importantly, they act as cloud condensation nuclei. Increases in cloud droplet concentration change the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properties of clouds.</a:t>
            </a:r>
          </a:p>
          <a:p>
            <a:r>
              <a:rPr lang="en-US" baseline="0" dirty="0" smtClean="0"/>
              <a:t>This is important in the Arctic region because it is extremely sensitive to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feedbacks: Arctic amplification.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LINK: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Poor knowledge of natural aerosol-cloud interactions hampers our</a:t>
            </a:r>
            <a:r>
              <a:rPr lang="en-US" baseline="0" dirty="0" smtClean="0"/>
              <a:t> ability to attribute anthropogenic climate change.</a:t>
            </a:r>
          </a:p>
          <a:p>
            <a:r>
              <a:rPr lang="en-US" baseline="0" dirty="0" smtClean="0"/>
              <a:t>But the effects of natural aerosols on clouds are not equally important everywhere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26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Arctic has extreme seasonality. Not only in seasonal cycles of marine productivity, also in atmospheric processes (aerosol and cloud dynamics)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26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Arctic has extreme seasonality. Not only in seasonal cycles of marine productivity, also in atmospheric processes (aerosol and cloud dynamics)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26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Poor knowledge of natural aerosol-cloud interactions hampers our</a:t>
            </a:r>
            <a:r>
              <a:rPr lang="en-US" baseline="0" dirty="0" smtClean="0"/>
              <a:t> ability to attribute anthropogenic climate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C5B49-E204-D64A-A3C8-7C8F6618F6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2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4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8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9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3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6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5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FD59-82A2-B34E-8186-B0376A6F0D01}" type="datetimeFigureOut">
              <a:rPr lang="en-US" smtClean="0"/>
              <a:t>2018-12-14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E5F9C-4653-E940-885B-91CF6A7CF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0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g"/><Relationship Id="rId6" Type="http://schemas.openxmlformats.org/officeDocument/2006/relationships/image" Target="../media/image3.jp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3.png"/><Relationship Id="rId5" Type="http://schemas.openxmlformats.org/officeDocument/2006/relationships/image" Target="../media/image15.emf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4.png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4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4.png"/><Relationship Id="rId5" Type="http://schemas.openxmlformats.org/officeDocument/2006/relationships/image" Target="../media/image37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4.png"/><Relationship Id="rId5" Type="http://schemas.openxmlformats.org/officeDocument/2006/relationships/image" Target="../media/image38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4.png"/><Relationship Id="rId5" Type="http://schemas.openxmlformats.org/officeDocument/2006/relationships/image" Target="../media/image39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4.png"/><Relationship Id="rId5" Type="http://schemas.openxmlformats.org/officeDocument/2006/relationships/image" Target="../media/image40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4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3.png"/><Relationship Id="rId5" Type="http://schemas.openxmlformats.org/officeDocument/2006/relationships/image" Target="../media/image15.emf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4.png"/><Relationship Id="rId5" Type="http://schemas.openxmlformats.org/officeDocument/2006/relationships/image" Target="../media/image43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11.gi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4.png"/><Relationship Id="rId5" Type="http://schemas.openxmlformats.org/officeDocument/2006/relationships/image" Target="../media/image44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4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8.jpg"/><Relationship Id="rId5" Type="http://schemas.openxmlformats.org/officeDocument/2006/relationships/image" Target="../media/image14.png"/><Relationship Id="rId6" Type="http://schemas.openxmlformats.org/officeDocument/2006/relationships/image" Target="../media/image40.png"/><Relationship Id="rId7" Type="http://schemas.openxmlformats.org/officeDocument/2006/relationships/image" Target="../media/image49.png"/><Relationship Id="rId8" Type="http://schemas.microsoft.com/office/2007/relationships/hdphoto" Target="../media/hdphoto2.wdp"/><Relationship Id="rId9" Type="http://schemas.openxmlformats.org/officeDocument/2006/relationships/image" Target="../media/image50.png"/><Relationship Id="rId10" Type="http://schemas.microsoft.com/office/2007/relationships/hdphoto" Target="../media/hdphoto3.wdp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54.emf"/><Relationship Id="rId5" Type="http://schemas.openxmlformats.org/officeDocument/2006/relationships/image" Target="../media/image14.png"/><Relationship Id="rId6" Type="http://schemas.openxmlformats.org/officeDocument/2006/relationships/image" Target="../media/image49.png"/><Relationship Id="rId7" Type="http://schemas.microsoft.com/office/2007/relationships/hdphoto" Target="../media/hdphoto2.wdp"/><Relationship Id="rId8" Type="http://schemas.openxmlformats.org/officeDocument/2006/relationships/image" Target="../media/image50.png"/><Relationship Id="rId9" Type="http://schemas.microsoft.com/office/2007/relationships/hdphoto" Target="../media/hdphoto3.wdp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55.jpg"/><Relationship Id="rId5" Type="http://schemas.openxmlformats.org/officeDocument/2006/relationships/image" Target="../media/image14.png"/><Relationship Id="rId6" Type="http://schemas.openxmlformats.org/officeDocument/2006/relationships/image" Target="../media/image40.png"/><Relationship Id="rId7" Type="http://schemas.openxmlformats.org/officeDocument/2006/relationships/image" Target="../media/image56.png"/><Relationship Id="rId8" Type="http://schemas.microsoft.com/office/2007/relationships/hdphoto" Target="../media/hdphoto5.wdp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4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4.png"/><Relationship Id="rId5" Type="http://schemas.openxmlformats.org/officeDocument/2006/relationships/chart" Target="../charts/chart1.xml"/><Relationship Id="rId6" Type="http://schemas.openxmlformats.org/officeDocument/2006/relationships/image" Target="../media/image59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4.png"/><Relationship Id="rId5" Type="http://schemas.openxmlformats.org/officeDocument/2006/relationships/image" Target="../media/image60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hyperlink" Target="https://www.bsc.es/" TargetMode="External"/><Relationship Id="rId5" Type="http://schemas.openxmlformats.org/officeDocument/2006/relationships/image" Target="../media/image12.jp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.jpeg"/><Relationship Id="rId5" Type="http://schemas.microsoft.com/office/2007/relationships/hdphoto" Target="../media/hdphoto1.wdp"/><Relationship Id="rId6" Type="http://schemas.openxmlformats.org/officeDocument/2006/relationships/image" Target="../media/image14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4.png"/><Relationship Id="rId5" Type="http://schemas.openxmlformats.org/officeDocument/2006/relationships/image" Target="../media/image61.jpg"/><Relationship Id="rId6" Type="http://schemas.openxmlformats.org/officeDocument/2006/relationships/image" Target="../media/image62.jpeg"/><Relationship Id="rId7" Type="http://schemas.openxmlformats.org/officeDocument/2006/relationships/image" Target="../media/image63.emf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1"/>
            <a:ext cx="580570" cy="68579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_08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2815"/>
          <a:stretch/>
        </p:blipFill>
        <p:spPr>
          <a:xfrm>
            <a:off x="580571" y="1"/>
            <a:ext cx="8563429" cy="686705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440080"/>
            <a:ext cx="8581570" cy="3904666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62000" y="459741"/>
            <a:ext cx="7620001" cy="13607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00"/>
                </a:solidFill>
              </a:rPr>
              <a:t>Marine plankton, atmospheric sulfur and Arctic climate change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Sous-titre 2"/>
          <p:cNvSpPr txBox="1">
            <a:spLocks/>
          </p:cNvSpPr>
          <p:nvPr/>
        </p:nvSpPr>
        <p:spPr>
          <a:xfrm>
            <a:off x="762001" y="2152325"/>
            <a:ext cx="7620000" cy="1655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Calibri" charset="0"/>
              </a:rPr>
              <a:t>Martí Galí</a:t>
            </a:r>
          </a:p>
          <a:p>
            <a:r>
              <a:rPr lang="en-US" sz="1900" dirty="0" smtClean="0">
                <a:solidFill>
                  <a:schemeClr val="bg1"/>
                </a:solidFill>
                <a:latin typeface="Calibri" charset="0"/>
              </a:rPr>
              <a:t>Barcelona Supercomputing Center</a:t>
            </a:r>
          </a:p>
          <a:p>
            <a:endParaRPr lang="en-US" sz="2000" dirty="0" smtClean="0">
              <a:solidFill>
                <a:schemeClr val="bg1"/>
              </a:solidFill>
              <a:latin typeface="Calibri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Calibri" charset="0"/>
              </a:rPr>
              <a:t>Emmanuel </a:t>
            </a:r>
            <a:r>
              <a:rPr lang="en-US" sz="2200" dirty="0" err="1" smtClean="0">
                <a:solidFill>
                  <a:schemeClr val="bg1"/>
                </a:solidFill>
                <a:latin typeface="Calibri" charset="0"/>
              </a:rPr>
              <a:t>Devred</a:t>
            </a:r>
            <a:r>
              <a:rPr lang="en-US" sz="2200" dirty="0" smtClean="0">
                <a:solidFill>
                  <a:schemeClr val="bg1"/>
                </a:solidFill>
                <a:latin typeface="Calibri" charset="0"/>
              </a:rPr>
              <a:t>, Marcel </a:t>
            </a:r>
            <a:r>
              <a:rPr lang="en-US" sz="2200" dirty="0" err="1" smtClean="0">
                <a:solidFill>
                  <a:schemeClr val="bg1"/>
                </a:solidFill>
                <a:latin typeface="Calibri" charset="0"/>
              </a:rPr>
              <a:t>Babin</a:t>
            </a:r>
            <a:r>
              <a:rPr lang="en-US" sz="2200" b="1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Calibri" charset="0"/>
              </a:rPr>
              <a:t>and</a:t>
            </a:r>
            <a:r>
              <a:rPr lang="en-US" sz="2200" b="1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Calibri" charset="0"/>
              </a:rPr>
              <a:t>Maurice </a:t>
            </a:r>
            <a:r>
              <a:rPr lang="en-US" sz="2200" dirty="0" err="1" smtClean="0">
                <a:solidFill>
                  <a:schemeClr val="bg1"/>
                </a:solidFill>
                <a:latin typeface="Calibri" charset="0"/>
              </a:rPr>
              <a:t>Levasseur</a:t>
            </a:r>
            <a:endParaRPr lang="en-US" sz="2200" dirty="0" smtClean="0">
              <a:solidFill>
                <a:schemeClr val="bg1"/>
              </a:solidFill>
              <a:latin typeface="Calibri" charset="0"/>
            </a:endParaRPr>
          </a:p>
          <a:p>
            <a:r>
              <a:rPr lang="en-US" sz="1900" dirty="0" err="1" smtClean="0">
                <a:solidFill>
                  <a:schemeClr val="bg1"/>
                </a:solidFill>
                <a:latin typeface="Calibri" charset="0"/>
              </a:rPr>
              <a:t>Université</a:t>
            </a:r>
            <a:r>
              <a:rPr lang="en-US" sz="1900" dirty="0" smtClean="0">
                <a:solidFill>
                  <a:schemeClr val="bg1"/>
                </a:solidFill>
                <a:latin typeface="Calibri" charset="0"/>
              </a:rPr>
              <a:t> Laval &amp; UMI </a:t>
            </a:r>
            <a:r>
              <a:rPr lang="en-US" sz="1900" dirty="0" err="1" smtClean="0">
                <a:solidFill>
                  <a:schemeClr val="bg1"/>
                </a:solidFill>
                <a:latin typeface="Calibri" charset="0"/>
              </a:rPr>
              <a:t>Takuvik</a:t>
            </a:r>
            <a:endParaRPr lang="en-US" sz="19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1158" y="3975211"/>
            <a:ext cx="43304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Avenir Book"/>
                <a:cs typeface="Avenir Book"/>
              </a:rPr>
              <a:t>16-17 December 2018, LOV-</a:t>
            </a:r>
            <a:r>
              <a:rPr lang="en-US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Villefranche</a:t>
            </a:r>
            <a:r>
              <a:rPr lang="en-US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sur</a:t>
            </a:r>
            <a:r>
              <a:rPr lang="en-US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Mer</a:t>
            </a:r>
            <a:endParaRPr lang="en-US" sz="1500" dirty="0"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6187273"/>
            <a:ext cx="9144000" cy="6797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CER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" y="6232066"/>
            <a:ext cx="2870842" cy="566776"/>
          </a:xfrm>
          <a:prstGeom prst="rect">
            <a:avLst/>
          </a:prstGeom>
        </p:spPr>
      </p:pic>
      <p:pic>
        <p:nvPicPr>
          <p:cNvPr id="5" name="Picture 4" descr="logoTakuvik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0" b="27357"/>
          <a:stretch/>
        </p:blipFill>
        <p:spPr>
          <a:xfrm>
            <a:off x="3283806" y="6232066"/>
            <a:ext cx="1769457" cy="599282"/>
          </a:xfrm>
          <a:prstGeom prst="rect">
            <a:avLst/>
          </a:prstGeom>
        </p:spPr>
      </p:pic>
      <p:pic>
        <p:nvPicPr>
          <p:cNvPr id="16" name="Picture 15" descr="netca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08" y="6267770"/>
            <a:ext cx="1057722" cy="4958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1" descr="J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18" y="6372168"/>
            <a:ext cx="1768130" cy="347829"/>
          </a:xfrm>
          <a:prstGeom prst="rect">
            <a:avLst/>
          </a:prstGeom>
        </p:spPr>
      </p:pic>
      <p:pic>
        <p:nvPicPr>
          <p:cNvPr id="6" name="Picture 5" descr="bsc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62" y="6240745"/>
            <a:ext cx="2126894" cy="5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0"/>
    </mc:Choice>
    <mc:Fallback xmlns="">
      <p:transition xmlns:p14="http://schemas.microsoft.com/office/powerpoint/2010/main" spd="slow" advTm="175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543"/>
          <a:stretch/>
        </p:blipFill>
        <p:spPr>
          <a:xfrm>
            <a:off x="642051" y="3078218"/>
            <a:ext cx="7631298" cy="237063"/>
          </a:xfrm>
          <a:prstGeom prst="rect">
            <a:avLst/>
          </a:prstGeom>
        </p:spPr>
      </p:pic>
      <p:sp>
        <p:nvSpPr>
          <p:cNvPr id="58" name="Right Arrow 57"/>
          <p:cNvSpPr/>
          <p:nvPr/>
        </p:nvSpPr>
        <p:spPr>
          <a:xfrm rot="16200000">
            <a:off x="5578713" y="3147381"/>
            <a:ext cx="1843533" cy="160208"/>
          </a:xfrm>
          <a:prstGeom prst="rightArrow">
            <a:avLst>
              <a:gd name="adj1" fmla="val 49001"/>
              <a:gd name="adj2" fmla="val 50000"/>
            </a:avLst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123393" y="4277494"/>
            <a:ext cx="2359309" cy="498643"/>
          </a:xfrm>
          <a:prstGeom prst="rightArrow">
            <a:avLst>
              <a:gd name="adj1" fmla="val 70472"/>
              <a:gd name="adj2" fmla="val 50000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un1.pdf"/>
          <p:cNvPicPr>
            <a:picLocks noChangeAspect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60" y="809186"/>
            <a:ext cx="657603" cy="702864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8079267" y="3098343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428357" y="3098343"/>
            <a:ext cx="138129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507565" y="3104099"/>
            <a:ext cx="409361" cy="403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7619939" y="3098343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Estimating sea-air DMS </a:t>
            </a:r>
            <a:r>
              <a:rPr lang="en-US" sz="2400" dirty="0" smtClean="0">
                <a:solidFill>
                  <a:schemeClr val="bg1"/>
                </a:solidFill>
              </a:rPr>
              <a:t>flux in 3 steps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8846" y="4000611"/>
            <a:ext cx="3400559" cy="98988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(1) DMSP (</a:t>
            </a:r>
            <a:r>
              <a:rPr lang="en-US" sz="2000" dirty="0" err="1" smtClean="0">
                <a:latin typeface="Avenir Book"/>
                <a:cs typeface="Avenir Book"/>
              </a:rPr>
              <a:t>phyto</a:t>
            </a:r>
            <a:r>
              <a:rPr lang="en-US" sz="2000" dirty="0" smtClean="0">
                <a:latin typeface="Avenir Book"/>
                <a:cs typeface="Avenir Book"/>
              </a:rPr>
              <a:t>) =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latin typeface="Avenir Book"/>
                <a:cs typeface="Avenir Book"/>
              </a:rPr>
              <a:t>Chl</a:t>
            </a:r>
            <a:r>
              <a:rPr lang="en-US" sz="2000" dirty="0" smtClean="0">
                <a:latin typeface="Avenir Book"/>
                <a:cs typeface="Avenir Book"/>
              </a:rPr>
              <a:t>, </a:t>
            </a:r>
            <a:r>
              <a:rPr lang="en-US" sz="2000" dirty="0" err="1" smtClean="0">
                <a:latin typeface="Avenir Book"/>
                <a:cs typeface="Avenir Book"/>
              </a:rPr>
              <a:t>Zeu</a:t>
            </a:r>
            <a:r>
              <a:rPr lang="en-US" sz="2000" dirty="0" smtClean="0">
                <a:latin typeface="Avenir Book"/>
                <a:cs typeface="Avenir Book"/>
              </a:rPr>
              <a:t>/MLD, SST, PIC)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34042" y="4961219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2015 RSE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96070" y="4023022"/>
            <a:ext cx="2036489" cy="989889"/>
          </a:xfrm>
          <a:prstGeom prst="rect">
            <a:avLst/>
          </a:prstGeom>
          <a:solidFill>
            <a:srgbClr val="DE745B"/>
          </a:solidFill>
          <a:ln w="38100" cmpd="sng">
            <a:solidFill>
              <a:srgbClr val="C302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(2) </a:t>
            </a:r>
            <a:r>
              <a:rPr lang="en-US" sz="2000" dirty="0" err="1" smtClean="0">
                <a:latin typeface="Avenir Book"/>
                <a:cs typeface="Avenir Book"/>
              </a:rPr>
              <a:t>DMS</a:t>
            </a:r>
            <a:r>
              <a:rPr lang="en-US" sz="2000" baseline="-25000" dirty="0" err="1" smtClean="0">
                <a:latin typeface="Avenir Book"/>
                <a:cs typeface="Avenir Book"/>
              </a:rPr>
              <a:t>aq</a:t>
            </a:r>
            <a:r>
              <a:rPr lang="en-US" sz="2000" dirty="0" smtClean="0">
                <a:latin typeface="Avenir Book"/>
                <a:cs typeface="Avenir Book"/>
              </a:rPr>
              <a:t> =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DMSPt</a:t>
            </a:r>
            <a:r>
              <a:rPr lang="en-US" sz="2000" dirty="0" smtClean="0">
                <a:latin typeface="Avenir Book"/>
                <a:cs typeface="Avenir Book"/>
              </a:rPr>
              <a:t>, PAR)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5424538" y="4974586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2018, BG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959681" y="1803100"/>
            <a:ext cx="3061306" cy="4770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(3) FDMS = Kw × Δ</a:t>
            </a:r>
            <a:r>
              <a:rPr lang="en-US" sz="2000" dirty="0" smtClean="0">
                <a:solidFill>
                  <a:srgbClr val="DE745B"/>
                </a:solidFill>
                <a:latin typeface="Avenir Book"/>
                <a:cs typeface="Avenir Book"/>
              </a:rPr>
              <a:t>DMS </a:t>
            </a:r>
            <a:endParaRPr lang="en-US" sz="2000" baseline="-25000" dirty="0" smtClean="0">
              <a:solidFill>
                <a:srgbClr val="DE745B"/>
              </a:solidFill>
              <a:latin typeface="Avenir Book"/>
              <a:cs typeface="Avenir Book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160026" y="4919405"/>
            <a:ext cx="698092" cy="781470"/>
            <a:chOff x="2891665" y="4443662"/>
            <a:chExt cx="698092" cy="78147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3104" y="4607511"/>
              <a:ext cx="537411" cy="617621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1665" y="4566207"/>
              <a:ext cx="228600" cy="352926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1272" y="4443662"/>
              <a:ext cx="218485" cy="4973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54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Step 1: Sea-surface </a:t>
            </a:r>
            <a:r>
              <a:rPr lang="en-US" sz="2400" dirty="0" err="1">
                <a:solidFill>
                  <a:schemeClr val="bg1"/>
                </a:solidFill>
              </a:rPr>
              <a:t>DMSPt</a:t>
            </a:r>
            <a:r>
              <a:rPr lang="en-US" sz="2400" dirty="0">
                <a:solidFill>
                  <a:schemeClr val="bg1"/>
                </a:solidFill>
              </a:rPr>
              <a:t> (in </a:t>
            </a:r>
            <a:r>
              <a:rPr lang="en-US" sz="2400" dirty="0" err="1">
                <a:solidFill>
                  <a:schemeClr val="bg1"/>
                </a:solidFill>
              </a:rPr>
              <a:t>phyto</a:t>
            </a:r>
            <a:r>
              <a:rPr lang="en-US" sz="2400" dirty="0">
                <a:solidFill>
                  <a:schemeClr val="bg1"/>
                </a:solidFill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7484"/>
          <a:stretch/>
        </p:blipFill>
        <p:spPr>
          <a:xfrm>
            <a:off x="661464" y="1122022"/>
            <a:ext cx="5395063" cy="5023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88938" y="2937016"/>
            <a:ext cx="1512580" cy="1096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8017" y="1460298"/>
            <a:ext cx="1213635" cy="1264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8490" y="2083074"/>
            <a:ext cx="639266" cy="633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68319" y="3369566"/>
            <a:ext cx="2539026" cy="129884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02294" y="3933816"/>
            <a:ext cx="600756" cy="1181539"/>
            <a:chOff x="4877427" y="3886871"/>
            <a:chExt cx="551658" cy="108497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027776" y="4449034"/>
              <a:ext cx="312219" cy="22385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77427" y="3886871"/>
              <a:ext cx="306459" cy="2197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34614" y="4146495"/>
              <a:ext cx="294471" cy="21112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21106" y="4757275"/>
              <a:ext cx="299274" cy="214572"/>
            </a:xfrm>
            <a:prstGeom prst="rect">
              <a:avLst/>
            </a:prstGeom>
          </p:spPr>
        </p:pic>
      </p:grpSp>
      <p:pic>
        <p:nvPicPr>
          <p:cNvPr id="16" name="Picture 15" descr="phaeo_cordata.png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490"/>
          <a:stretch/>
        </p:blipFill>
        <p:spPr>
          <a:xfrm>
            <a:off x="3173064" y="1756580"/>
            <a:ext cx="570787" cy="1131677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 rot="16200000">
            <a:off x="-762584" y="3318081"/>
            <a:ext cx="2824266" cy="48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smtClean="0">
                <a:latin typeface="Calibri"/>
                <a:cs typeface="Calibri"/>
              </a:rPr>
              <a:t>% </a:t>
            </a:r>
            <a:r>
              <a:rPr lang="fr-CA" sz="2000" dirty="0" err="1" smtClean="0">
                <a:latin typeface="Calibri"/>
                <a:cs typeface="Calibri"/>
              </a:rPr>
              <a:t>Cell</a:t>
            </a:r>
            <a:r>
              <a:rPr lang="fr-CA" sz="2000" dirty="0" smtClean="0">
                <a:latin typeface="Calibri"/>
                <a:cs typeface="Calibri"/>
              </a:rPr>
              <a:t> </a:t>
            </a:r>
            <a:r>
              <a:rPr lang="fr-CA" sz="2000" dirty="0" err="1" smtClean="0">
                <a:latin typeface="Calibri"/>
                <a:cs typeface="Calibri"/>
              </a:rPr>
              <a:t>carbon</a:t>
            </a:r>
            <a:r>
              <a:rPr lang="fr-CA" sz="2000" dirty="0" smtClean="0">
                <a:latin typeface="Calibri"/>
                <a:cs typeface="Calibri"/>
              </a:rPr>
              <a:t> as DMSP</a:t>
            </a:r>
            <a:endParaRPr lang="fr-CA" sz="2000" dirty="0">
              <a:latin typeface="Calibri"/>
              <a:cs typeface="Calibri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802266" y="5904414"/>
            <a:ext cx="2240267" cy="48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000" dirty="0" err="1" smtClean="0">
                <a:latin typeface="Calibri"/>
                <a:cs typeface="Calibri"/>
              </a:rPr>
              <a:t>Cell</a:t>
            </a:r>
            <a:r>
              <a:rPr lang="fr-CA" sz="2000" dirty="0" smtClean="0">
                <a:latin typeface="Calibri"/>
                <a:cs typeface="Calibri"/>
              </a:rPr>
              <a:t> size (µm)</a:t>
            </a:r>
            <a:endParaRPr lang="fr-CA" sz="2000" dirty="0">
              <a:latin typeface="Calibri"/>
              <a:cs typeface="Calibri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922400" y="4446697"/>
            <a:ext cx="1314618" cy="48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000" dirty="0" err="1" smtClean="0">
                <a:solidFill>
                  <a:schemeClr val="accent2"/>
                </a:solidFill>
                <a:latin typeface="Calibri"/>
                <a:cs typeface="Calibri"/>
              </a:rPr>
              <a:t>diatoms</a:t>
            </a:r>
            <a:endParaRPr lang="fr-CA" sz="20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622399" y="1002081"/>
            <a:ext cx="1614619" cy="48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000" dirty="0" err="1" smtClean="0">
                <a:solidFill>
                  <a:schemeClr val="accent6"/>
                </a:solidFill>
                <a:latin typeface="Calibri"/>
                <a:cs typeface="Calibri"/>
              </a:rPr>
              <a:t>dinoflagellates</a:t>
            </a:r>
            <a:endParaRPr lang="fr-CA" sz="2000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361436" y="1452245"/>
            <a:ext cx="2080673" cy="48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000" dirty="0" err="1" smtClean="0">
                <a:solidFill>
                  <a:schemeClr val="accent1"/>
                </a:solidFill>
                <a:latin typeface="Calibri"/>
                <a:cs typeface="Calibri"/>
              </a:rPr>
              <a:t>prymnesiopytes</a:t>
            </a:r>
            <a:endParaRPr lang="fr-CA" sz="2000" dirty="0" smtClean="0">
              <a:solidFill>
                <a:schemeClr val="accent1"/>
              </a:solidFill>
              <a:latin typeface="Calibri"/>
              <a:cs typeface="Calibri"/>
            </a:endParaRPr>
          </a:p>
          <a:p>
            <a:pPr algn="l"/>
            <a:r>
              <a:rPr lang="fr-CA" sz="2000" dirty="0" smtClean="0">
                <a:solidFill>
                  <a:schemeClr val="accent1"/>
                </a:solidFill>
                <a:latin typeface="Calibri"/>
                <a:cs typeface="Calibri"/>
              </a:rPr>
              <a:t>(=</a:t>
            </a:r>
            <a:r>
              <a:rPr lang="fr-CA" sz="2000" dirty="0" err="1" smtClean="0">
                <a:solidFill>
                  <a:schemeClr val="accent1"/>
                </a:solidFill>
                <a:latin typeface="Calibri"/>
                <a:cs typeface="Calibri"/>
              </a:rPr>
              <a:t>haptophytes</a:t>
            </a:r>
            <a:r>
              <a:rPr lang="fr-CA" sz="2000" dirty="0" smtClean="0">
                <a:solidFill>
                  <a:schemeClr val="accent1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776885" y="2834563"/>
            <a:ext cx="2265648" cy="48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000" dirty="0" err="1" smtClean="0">
                <a:solidFill>
                  <a:schemeClr val="accent3"/>
                </a:solidFill>
                <a:latin typeface="Calibri"/>
                <a:cs typeface="Calibri"/>
              </a:rPr>
              <a:t>prasinophytes</a:t>
            </a:r>
            <a:endParaRPr lang="fr-CA" sz="2000" dirty="0" smtClean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187647" y="4971271"/>
            <a:ext cx="1985417" cy="48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A" sz="2000" dirty="0" smtClean="0">
                <a:solidFill>
                  <a:schemeClr val="accent4"/>
                </a:solidFill>
                <a:latin typeface="Calibri"/>
                <a:cs typeface="Calibri"/>
              </a:rPr>
              <a:t>(</a:t>
            </a:r>
            <a:r>
              <a:rPr lang="fr-CA" sz="2000" dirty="0" err="1" smtClean="0">
                <a:solidFill>
                  <a:schemeClr val="accent4"/>
                </a:solidFill>
                <a:latin typeface="Calibri"/>
                <a:cs typeface="Calibri"/>
              </a:rPr>
              <a:t>cyano</a:t>
            </a:r>
            <a:r>
              <a:rPr lang="fr-CA" sz="2000" dirty="0" smtClean="0">
                <a:solidFill>
                  <a:schemeClr val="accent4"/>
                </a:solidFill>
                <a:latin typeface="Calibri"/>
                <a:cs typeface="Calibri"/>
              </a:rPr>
              <a:t>)</a:t>
            </a:r>
            <a:r>
              <a:rPr lang="fr-CA" sz="2000" dirty="0" err="1" smtClean="0">
                <a:solidFill>
                  <a:schemeClr val="accent4"/>
                </a:solidFill>
                <a:latin typeface="Calibri"/>
                <a:cs typeface="Calibri"/>
              </a:rPr>
              <a:t>bacteria</a:t>
            </a:r>
            <a:endParaRPr lang="fr-CA" sz="2000" dirty="0" smtClean="0">
              <a:solidFill>
                <a:schemeClr val="accent4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99402" y="2196709"/>
            <a:ext cx="289123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Proposed functions: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err="1" smtClean="0">
                <a:latin typeface="Avenir Book"/>
                <a:cs typeface="Avenir Book"/>
              </a:rPr>
              <a:t>Osmolyte</a:t>
            </a:r>
            <a:endParaRPr lang="en-US" sz="2000" dirty="0">
              <a:latin typeface="Avenir Book"/>
              <a:cs typeface="Avenir Book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Antioxidant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Methyl donor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000" dirty="0" err="1" smtClean="0">
                <a:latin typeface="Avenir Book"/>
                <a:cs typeface="Avenir Book"/>
              </a:rPr>
              <a:t>Cryoprotectant</a:t>
            </a:r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latin typeface="Avenir Book"/>
              <a:cs typeface="Avenir Book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see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McParland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&amp; Levine 2018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950221" y="6357402"/>
            <a:ext cx="3193780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4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Step 1: Sea-surface </a:t>
            </a:r>
            <a:r>
              <a:rPr lang="en-US" sz="2400" dirty="0" err="1" smtClean="0">
                <a:solidFill>
                  <a:schemeClr val="bg1"/>
                </a:solidFill>
              </a:rPr>
              <a:t>DMSPt</a:t>
            </a:r>
            <a:r>
              <a:rPr lang="en-US" sz="2400" dirty="0" smtClean="0">
                <a:solidFill>
                  <a:schemeClr val="bg1"/>
                </a:solidFill>
              </a:rPr>
              <a:t> (in </a:t>
            </a:r>
            <a:r>
              <a:rPr lang="en-US" sz="2400" dirty="0" err="1" smtClean="0">
                <a:solidFill>
                  <a:schemeClr val="bg1"/>
                </a:solidFill>
              </a:rPr>
              <a:t>phyto</a:t>
            </a:r>
            <a:r>
              <a:rPr lang="en-US" sz="2400" dirty="0" smtClean="0">
                <a:solidFill>
                  <a:schemeClr val="bg1"/>
                </a:solidFill>
              </a:rPr>
              <a:t>.)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Fig_stratmix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4" y="896156"/>
            <a:ext cx="7400377" cy="5534054"/>
          </a:xfrm>
          <a:prstGeom prst="rect">
            <a:avLst/>
          </a:prstGeom>
        </p:spPr>
      </p:pic>
      <p:pic>
        <p:nvPicPr>
          <p:cNvPr id="8" name="Picture 7" descr="FigA1_MS_DOSES_OKbi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4" y="725426"/>
            <a:ext cx="6883112" cy="570940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" y="6293926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2015 RSE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0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Step </a:t>
            </a:r>
            <a:r>
              <a:rPr lang="en-US" sz="2400" dirty="0" smtClean="0">
                <a:solidFill>
                  <a:schemeClr val="bg1"/>
                </a:solidFill>
              </a:rPr>
              <a:t>2: </a:t>
            </a:r>
            <a:r>
              <a:rPr lang="en-US" sz="2400" dirty="0">
                <a:solidFill>
                  <a:schemeClr val="bg1"/>
                </a:solidFill>
              </a:rPr>
              <a:t>Sea-surface </a:t>
            </a:r>
            <a:r>
              <a:rPr lang="en-US" sz="2400" dirty="0" smtClean="0">
                <a:solidFill>
                  <a:schemeClr val="bg1"/>
                </a:solidFill>
              </a:rPr>
              <a:t>DMS (dissolved gas)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83" y="2085217"/>
            <a:ext cx="5534525" cy="4594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099" y="1149689"/>
            <a:ext cx="4719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log</a:t>
            </a:r>
            <a:r>
              <a:rPr lang="en-US" baseline="-25000" dirty="0">
                <a:latin typeface="Avenir Book"/>
                <a:cs typeface="Avenir Book"/>
              </a:rPr>
              <a:t>10</a:t>
            </a:r>
            <a:r>
              <a:rPr lang="en-US" dirty="0" smtClean="0">
                <a:latin typeface="Avenir Book"/>
                <a:cs typeface="Avenir Book"/>
              </a:rPr>
              <a:t>DMS =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latin typeface="Avenir Book"/>
                <a:cs typeface="Avenir Book"/>
              </a:rPr>
              <a:t> +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Avenir Book"/>
                <a:cs typeface="Avenir Book"/>
              </a:rPr>
              <a:t> log</a:t>
            </a:r>
            <a:r>
              <a:rPr lang="en-US" baseline="-25000" dirty="0" smtClean="0">
                <a:latin typeface="Avenir Book"/>
                <a:cs typeface="Avenir Book"/>
              </a:rPr>
              <a:t>10</a:t>
            </a:r>
            <a:r>
              <a:rPr lang="en-US" dirty="0" smtClean="0">
                <a:latin typeface="Avenir Book"/>
                <a:cs typeface="Avenir Book"/>
              </a:rPr>
              <a:t>DMSPt +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Avenir Book"/>
                <a:cs typeface="Avenir Book"/>
              </a:rPr>
              <a:t> PAR</a:t>
            </a:r>
          </a:p>
          <a:p>
            <a:pPr algn="ctr"/>
            <a:endParaRPr lang="en-US" dirty="0"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0 &lt;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Avenir Book"/>
                <a:cs typeface="Avenir Book"/>
              </a:rPr>
              <a:t> &lt; 1;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Avenir Book"/>
                <a:cs typeface="Avenir Book"/>
              </a:rPr>
              <a:t> &gt; 0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6293926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2018 BG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"/>
    </mc:Choice>
    <mc:Fallback xmlns="">
      <p:transition xmlns:p14="http://schemas.microsoft.com/office/powerpoint/2010/main" spd="slow" advTm="8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-1019741" y="34638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Validation of step 1+2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91894" y="1277333"/>
            <a:ext cx="5171840" cy="4373091"/>
            <a:chOff x="1381048" y="976620"/>
            <a:chExt cx="3651071" cy="3225711"/>
          </a:xfrm>
        </p:grpSpPr>
        <p:pic>
          <p:nvPicPr>
            <p:cNvPr id="31" name="Picture 30" descr="fig_validation_scatterplots_density_AM8D_dmsNO_BIS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9" t="6203" b="54689"/>
            <a:stretch/>
          </p:blipFill>
          <p:spPr>
            <a:xfrm>
              <a:off x="1648789" y="976620"/>
              <a:ext cx="3383330" cy="3225711"/>
            </a:xfrm>
            <a:prstGeom prst="rect">
              <a:avLst/>
            </a:prstGeom>
          </p:spPr>
        </p:pic>
        <p:pic>
          <p:nvPicPr>
            <p:cNvPr id="32" name="Picture 31" descr="fig_validation_scatterplots_density_AM8D_dmsNO_BIS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" t="6202" r="91097" b="57281"/>
            <a:stretch/>
          </p:blipFill>
          <p:spPr>
            <a:xfrm>
              <a:off x="1381048" y="976620"/>
              <a:ext cx="445541" cy="3011933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 rot="16200000">
            <a:off x="68131" y="3263824"/>
            <a:ext cx="3092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Estimated DMS (</a:t>
            </a:r>
            <a:r>
              <a:rPr lang="en-US" sz="2000" dirty="0" err="1" smtClean="0">
                <a:latin typeface="Avenir Book"/>
                <a:cs typeface="Avenir Book"/>
              </a:rPr>
              <a:t>nmol</a:t>
            </a:r>
            <a:r>
              <a:rPr lang="en-US" sz="2000" dirty="0" smtClean="0">
                <a:latin typeface="Avenir Book"/>
                <a:cs typeface="Avenir Book"/>
              </a:rPr>
              <a:t> L</a:t>
            </a:r>
            <a:r>
              <a:rPr lang="en-US" sz="2000" baseline="30000" dirty="0" smtClean="0">
                <a:latin typeface="Avenir Book"/>
                <a:cs typeface="Avenir Book"/>
              </a:rPr>
              <a:t>-1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64429" y="5977737"/>
            <a:ext cx="3083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Measured DMS (</a:t>
            </a:r>
            <a:r>
              <a:rPr lang="en-US" sz="2000" dirty="0" err="1" smtClean="0">
                <a:latin typeface="Avenir Book"/>
                <a:cs typeface="Avenir Book"/>
              </a:rPr>
              <a:t>nmol</a:t>
            </a:r>
            <a:r>
              <a:rPr lang="en-US" sz="2000" dirty="0" smtClean="0">
                <a:latin typeface="Avenir Book"/>
                <a:cs typeface="Avenir Book"/>
              </a:rPr>
              <a:t> L</a:t>
            </a:r>
            <a:r>
              <a:rPr lang="en-US" sz="2000" baseline="30000" dirty="0" smtClean="0">
                <a:latin typeface="Avenir Book"/>
                <a:cs typeface="Avenir Book"/>
              </a:rPr>
              <a:t>-1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9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 Seasonal DMS cycle: </a:t>
            </a:r>
            <a:r>
              <a:rPr lang="en-US" sz="2400" dirty="0" err="1" smtClean="0">
                <a:solidFill>
                  <a:schemeClr val="bg1"/>
                </a:solidFill>
              </a:rPr>
              <a:t>interannual</a:t>
            </a:r>
            <a:r>
              <a:rPr lang="en-US" sz="2400" dirty="0" smtClean="0">
                <a:solidFill>
                  <a:schemeClr val="bg1"/>
                </a:solidFill>
              </a:rPr>
              <a:t> variability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Fig1_Seasonal_50NO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" y="1401061"/>
            <a:ext cx="9144000" cy="468485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1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"/>
    </mc:Choice>
    <mc:Fallback xmlns="">
      <p:transition xmlns:p14="http://schemas.microsoft.com/office/powerpoint/2010/main" spd="slow" advTm="23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 Seasonal DMS cycle: ice edge blooms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WassmannReigstad_fig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86" y="907414"/>
            <a:ext cx="4914880" cy="55970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" y="6383590"/>
            <a:ext cx="2759730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Wassmann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&amp;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Reigstad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2011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9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"/>
    </mc:Choice>
    <mc:Fallback xmlns="">
      <p:transition xmlns:p14="http://schemas.microsoft.com/office/powerpoint/2010/main" spd="slow" advTm="23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 Satellite view of summertime DMS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4921" y="1801735"/>
            <a:ext cx="3675888" cy="3588113"/>
            <a:chOff x="530216" y="2874690"/>
            <a:chExt cx="3675888" cy="3588113"/>
          </a:xfrm>
        </p:grpSpPr>
        <p:pic>
          <p:nvPicPr>
            <p:cNvPr id="5" name="Picture 4" descr="dmsL11_MayThroughAugust_4.64k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16" y="3138959"/>
              <a:ext cx="3675888" cy="332384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37861" y="2874690"/>
              <a:ext cx="284800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 smtClean="0">
                  <a:latin typeface="Avenir Book"/>
                  <a:cs typeface="Avenir Book"/>
                </a:rPr>
                <a:t>Gridded climatology</a:t>
              </a:r>
              <a:endParaRPr lang="x-none" sz="2000" kern="1200" dirty="0" smtClean="0">
                <a:latin typeface="Avenir Book"/>
                <a:cs typeface="Avenir Book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17660" y="1801735"/>
            <a:ext cx="3895976" cy="3588113"/>
            <a:chOff x="4717660" y="2874690"/>
            <a:chExt cx="3895976" cy="3588113"/>
          </a:xfrm>
        </p:grpSpPr>
        <p:pic>
          <p:nvPicPr>
            <p:cNvPr id="15" name="Picture 14" descr="dmsB_gsm_filled_MayThroughAugust_4.64k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748" y="3138959"/>
              <a:ext cx="3675888" cy="33238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17660" y="2874690"/>
              <a:ext cx="3895975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000" dirty="0" smtClean="0">
                  <a:latin typeface="Avenir Book"/>
                  <a:cs typeface="Avenir Book"/>
                </a:rPr>
                <a:t>DMS-SAT1998-2018 </a:t>
              </a:r>
              <a:r>
                <a:rPr lang="x-none" sz="2000" dirty="0" smtClean="0">
                  <a:latin typeface="Avenir Book"/>
                  <a:cs typeface="Avenir Book"/>
                </a:rPr>
                <a:t>climatology</a:t>
              </a:r>
              <a:endParaRPr lang="x-none" sz="2000" kern="1200" dirty="0" smtClean="0">
                <a:latin typeface="Avenir Book"/>
                <a:cs typeface="Avenir Book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8165" y="5427096"/>
            <a:ext cx="28480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latin typeface="Avenir Book"/>
                <a:cs typeface="Avenir Book"/>
              </a:rPr>
              <a:t>May-August </a:t>
            </a:r>
            <a:r>
              <a:rPr lang="x-none" dirty="0" smtClean="0">
                <a:latin typeface="Avenir Book"/>
                <a:cs typeface="Avenir Book"/>
              </a:rPr>
              <a:t>means</a:t>
            </a:r>
            <a:endParaRPr lang="x-none" kern="1200" dirty="0" smtClean="0">
              <a:latin typeface="Avenir Book"/>
              <a:cs typeface="Avenir Book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" y="5431090"/>
            <a:ext cx="2759730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Lana et al. 2011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059841" y="54049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0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9"/>
    </mc:Choice>
    <mc:Fallback xmlns="">
      <p:transition xmlns:p14="http://schemas.microsoft.com/office/powerpoint/2010/main" spd="slow" advTm="181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543"/>
          <a:stretch/>
        </p:blipFill>
        <p:spPr>
          <a:xfrm>
            <a:off x="642051" y="3078218"/>
            <a:ext cx="7631298" cy="237063"/>
          </a:xfrm>
          <a:prstGeom prst="rect">
            <a:avLst/>
          </a:prstGeom>
        </p:spPr>
      </p:pic>
      <p:sp>
        <p:nvSpPr>
          <p:cNvPr id="58" name="Right Arrow 57"/>
          <p:cNvSpPr/>
          <p:nvPr/>
        </p:nvSpPr>
        <p:spPr>
          <a:xfrm rot="16200000">
            <a:off x="5578713" y="3147381"/>
            <a:ext cx="1843533" cy="160208"/>
          </a:xfrm>
          <a:prstGeom prst="rightArrow">
            <a:avLst>
              <a:gd name="adj1" fmla="val 49001"/>
              <a:gd name="adj2" fmla="val 50000"/>
            </a:avLst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123393" y="4277494"/>
            <a:ext cx="2359309" cy="498643"/>
          </a:xfrm>
          <a:prstGeom prst="rightArrow">
            <a:avLst>
              <a:gd name="adj1" fmla="val 70472"/>
              <a:gd name="adj2" fmla="val 50000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un1.pdf"/>
          <p:cNvPicPr>
            <a:picLocks noChangeAspect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60" y="809186"/>
            <a:ext cx="657603" cy="702864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8079267" y="3098343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428357" y="3098343"/>
            <a:ext cx="138129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507565" y="3104099"/>
            <a:ext cx="409361" cy="403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7619939" y="3098343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Algorithm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Sea</a:t>
            </a:r>
            <a:r>
              <a:rPr lang="en-US" sz="2400" dirty="0" smtClean="0">
                <a:solidFill>
                  <a:schemeClr val="bg1"/>
                </a:solidFill>
              </a:rPr>
              <a:t>-air DMS </a:t>
            </a:r>
            <a:r>
              <a:rPr lang="en-US" sz="2400" dirty="0" smtClean="0">
                <a:solidFill>
                  <a:schemeClr val="bg1"/>
                </a:solidFill>
              </a:rPr>
              <a:t>flux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2.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8846" y="4000611"/>
            <a:ext cx="3400559" cy="98988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(1) DMSP (</a:t>
            </a:r>
            <a:r>
              <a:rPr lang="en-US" sz="2000" dirty="0" err="1" smtClean="0">
                <a:latin typeface="Avenir Book"/>
                <a:cs typeface="Avenir Book"/>
              </a:rPr>
              <a:t>phyto</a:t>
            </a:r>
            <a:r>
              <a:rPr lang="en-US" sz="2000" dirty="0" smtClean="0">
                <a:latin typeface="Avenir Book"/>
                <a:cs typeface="Avenir Book"/>
              </a:rPr>
              <a:t>) =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latin typeface="Avenir Book"/>
                <a:cs typeface="Avenir Book"/>
              </a:rPr>
              <a:t>Chl</a:t>
            </a:r>
            <a:r>
              <a:rPr lang="en-US" sz="2000" dirty="0" smtClean="0">
                <a:latin typeface="Avenir Book"/>
                <a:cs typeface="Avenir Book"/>
              </a:rPr>
              <a:t>, </a:t>
            </a:r>
            <a:r>
              <a:rPr lang="en-US" sz="2000" dirty="0" err="1" smtClean="0">
                <a:latin typeface="Avenir Book"/>
                <a:cs typeface="Avenir Book"/>
              </a:rPr>
              <a:t>Zeu</a:t>
            </a:r>
            <a:r>
              <a:rPr lang="en-US" sz="2000" dirty="0" smtClean="0">
                <a:latin typeface="Avenir Book"/>
                <a:cs typeface="Avenir Book"/>
              </a:rPr>
              <a:t>/MLD, SST, PIC)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34042" y="4961219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venir Book"/>
                <a:cs typeface="Avenir Book"/>
              </a:rPr>
              <a:t>Galí et al. 2015 RSE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96070" y="4023022"/>
            <a:ext cx="2036489" cy="989889"/>
          </a:xfrm>
          <a:prstGeom prst="rect">
            <a:avLst/>
          </a:prstGeom>
          <a:solidFill>
            <a:srgbClr val="DE745B"/>
          </a:solidFill>
          <a:ln w="38100" cmpd="sng">
            <a:solidFill>
              <a:srgbClr val="C302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(2) </a:t>
            </a:r>
            <a:r>
              <a:rPr lang="en-US" sz="2000" dirty="0" err="1" smtClean="0">
                <a:latin typeface="Avenir Book"/>
                <a:cs typeface="Avenir Book"/>
              </a:rPr>
              <a:t>DMS</a:t>
            </a:r>
            <a:r>
              <a:rPr lang="en-US" sz="2000" baseline="-25000" dirty="0" err="1" smtClean="0">
                <a:latin typeface="Avenir Book"/>
                <a:cs typeface="Avenir Book"/>
              </a:rPr>
              <a:t>aq</a:t>
            </a:r>
            <a:r>
              <a:rPr lang="en-US" sz="2000" dirty="0" smtClean="0">
                <a:latin typeface="Avenir Book"/>
                <a:cs typeface="Avenir Book"/>
              </a:rPr>
              <a:t> = </a:t>
            </a:r>
          </a:p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f(</a:t>
            </a:r>
            <a:r>
              <a:rPr lang="en-US" sz="2000" dirty="0" err="1" smtClean="0">
                <a:solidFill>
                  <a:schemeClr val="tx2"/>
                </a:solidFill>
                <a:latin typeface="Avenir Book"/>
                <a:cs typeface="Avenir Book"/>
              </a:rPr>
              <a:t>DMSPt</a:t>
            </a:r>
            <a:r>
              <a:rPr lang="en-US" sz="2000" dirty="0" smtClean="0">
                <a:latin typeface="Avenir Book"/>
                <a:cs typeface="Avenir Book"/>
              </a:rPr>
              <a:t>, PAR)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5424538" y="4974586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2018, BG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959681" y="1803100"/>
            <a:ext cx="3061306" cy="4770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smtClean="0">
                <a:latin typeface="Avenir Book"/>
                <a:cs typeface="Avenir Book"/>
              </a:rPr>
              <a:t>(3) FDMS = Kw × Δ</a:t>
            </a:r>
            <a:r>
              <a:rPr lang="en-US" sz="2000" dirty="0" smtClean="0">
                <a:solidFill>
                  <a:srgbClr val="DE745B"/>
                </a:solidFill>
                <a:latin typeface="Avenir Book"/>
                <a:cs typeface="Avenir Book"/>
              </a:rPr>
              <a:t>DMS </a:t>
            </a:r>
            <a:endParaRPr lang="en-US" sz="2000" baseline="-25000" dirty="0" smtClean="0">
              <a:solidFill>
                <a:srgbClr val="DE745B"/>
              </a:solidFill>
              <a:latin typeface="Avenir Book"/>
              <a:cs typeface="Avenir Book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160026" y="4919405"/>
            <a:ext cx="698092" cy="781470"/>
            <a:chOff x="2891665" y="4443662"/>
            <a:chExt cx="698092" cy="78147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3104" y="4607511"/>
              <a:ext cx="537411" cy="617621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1665" y="4566207"/>
              <a:ext cx="228600" cy="352926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1272" y="4443662"/>
              <a:ext cx="218485" cy="497305"/>
            </a:xfrm>
            <a:prstGeom prst="rect">
              <a:avLst/>
            </a:prstGeom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2183178" y="2275250"/>
            <a:ext cx="2496627" cy="725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Liss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&amp; Slater 1974</a:t>
            </a:r>
          </a:p>
          <a:p>
            <a:pPr algn="r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Johnson 2010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70478" y="1803100"/>
            <a:ext cx="253891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smtClean="0">
                <a:latin typeface="Avenir Book"/>
                <a:cs typeface="Avenir Book"/>
              </a:rPr>
              <a:t>Kw = f(wind speed, SST)</a:t>
            </a:r>
            <a:endParaRPr lang="en-US" sz="1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1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What controls mean summer DMS fluxes?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Fig2_maps_v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745"/>
            <a:ext cx="9144000" cy="4884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41" y="981461"/>
            <a:ext cx="168442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Latitudinal profiles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0057" y="975790"/>
            <a:ext cx="242257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Integral DMS flux</a:t>
            </a: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(May-August)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8337" y="981461"/>
            <a:ext cx="242257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Timing of peak DMS flux</a:t>
            </a:r>
            <a:endParaRPr lang="en-US" sz="1600" dirty="0">
              <a:latin typeface="Avenir Book"/>
              <a:cs typeface="Avenir Book"/>
            </a:endParaRPr>
          </a:p>
          <a:p>
            <a:pPr algn="ctr"/>
            <a:endParaRPr lang="en-US" sz="1600" dirty="0" smtClean="0">
              <a:latin typeface="Avenir Book"/>
              <a:cs typeface="Avenir Book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77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/>
          <p:cNvSpPr txBox="1"/>
          <p:nvPr/>
        </p:nvSpPr>
        <p:spPr>
          <a:xfrm>
            <a:off x="0" y="13368"/>
            <a:ext cx="9143999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b="1" dirty="0" smtClean="0">
                <a:solidFill>
                  <a:srgbClr val="FF0000"/>
                </a:solidFill>
                <a:latin typeface="Avenir Book"/>
                <a:cs typeface="Avenir Book"/>
              </a:rPr>
              <a:t>New ORCAS project:</a:t>
            </a:r>
            <a:r>
              <a:rPr lang="en-US" b="1" dirty="0" smtClean="0">
                <a:latin typeface="Avenir Book"/>
                <a:cs typeface="Avenir Book"/>
              </a:rPr>
              <a:t> </a:t>
            </a:r>
            <a:r>
              <a:rPr lang="en-US" b="1" dirty="0" err="1" smtClean="0">
                <a:latin typeface="Avenir Book"/>
                <a:cs typeface="Avenir Book"/>
              </a:rPr>
              <a:t>OR</a:t>
            </a:r>
            <a:r>
              <a:rPr lang="en-US" dirty="0" err="1" smtClean="0">
                <a:latin typeface="Avenir Book"/>
                <a:cs typeface="Avenir Book"/>
              </a:rPr>
              <a:t>ganic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b="1" dirty="0" err="1" smtClean="0">
                <a:latin typeface="Avenir Book"/>
                <a:cs typeface="Avenir Book"/>
              </a:rPr>
              <a:t>CA</a:t>
            </a:r>
            <a:r>
              <a:rPr lang="en-US" dirty="0" err="1" smtClean="0">
                <a:latin typeface="Avenir Book"/>
                <a:cs typeface="Avenir Book"/>
              </a:rPr>
              <a:t>rbon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b="1" dirty="0" smtClean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equestration in the </a:t>
            </a:r>
            <a:r>
              <a:rPr lang="en-US" dirty="0" smtClean="0">
                <a:latin typeface="Avenir Book"/>
                <a:cs typeface="Avenir Book"/>
              </a:rPr>
              <a:t>ocean</a:t>
            </a:r>
          </a:p>
          <a:p>
            <a:pPr algn="ctr">
              <a:lnSpc>
                <a:spcPct val="140000"/>
              </a:lnSpc>
            </a:pPr>
            <a:r>
              <a:rPr lang="en-US" dirty="0" smtClean="0">
                <a:latin typeface="Avenir Book"/>
                <a:cs typeface="Avenir Book"/>
              </a:rPr>
              <a:t>Constraining </a:t>
            </a:r>
            <a:r>
              <a:rPr lang="en-US" dirty="0" smtClean="0">
                <a:latin typeface="Avenir Book"/>
                <a:cs typeface="Avenir Book"/>
              </a:rPr>
              <a:t>model predictions with novel high-resolution </a:t>
            </a:r>
            <a:r>
              <a:rPr lang="en-US" dirty="0" smtClean="0">
                <a:latin typeface="Avenir Book"/>
                <a:cs typeface="Avenir Book"/>
              </a:rPr>
              <a:t>observations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958411" y="1054719"/>
            <a:ext cx="2954823" cy="2806343"/>
            <a:chOff x="4971779" y="1148295"/>
            <a:chExt cx="2954823" cy="2806343"/>
          </a:xfrm>
        </p:grpSpPr>
        <p:pic>
          <p:nvPicPr>
            <p:cNvPr id="2" name="Picture 1" descr="Aumont2016_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42"/>
            <a:stretch/>
          </p:blipFill>
          <p:spPr>
            <a:xfrm>
              <a:off x="4971779" y="1161662"/>
              <a:ext cx="2954823" cy="2792976"/>
            </a:xfrm>
            <a:prstGeom prst="rect">
              <a:avLst/>
            </a:prstGeom>
            <a:ln w="12700" cmpd="sng">
              <a:solidFill>
                <a:srgbClr val="00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001156" y="3630469"/>
              <a:ext cx="290300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/>
                  <a:cs typeface="Avenir Book"/>
                </a:rPr>
                <a:t>PISCES; </a:t>
              </a:r>
              <a:r>
                <a:rPr lang="en-US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/>
                  <a:cs typeface="Avenir Book"/>
                </a:rPr>
                <a:t>Aumont</a:t>
              </a: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/>
                  <a:cs typeface="Avenir Book"/>
                </a:rPr>
                <a:t> et al. 2015, 2017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19169" y="1148295"/>
              <a:ext cx="851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venir Book"/>
                  <a:cs typeface="Avenir Book"/>
                </a:rPr>
                <a:t>Model</a:t>
              </a:r>
              <a:endParaRPr lang="en-US" b="1" dirty="0">
                <a:latin typeface="Avenir Book"/>
                <a:cs typeface="Avenir Book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62296" y="4200878"/>
            <a:ext cx="4540579" cy="2654792"/>
            <a:chOff x="2170367" y="4203208"/>
            <a:chExt cx="4540579" cy="2654792"/>
          </a:xfrm>
        </p:grpSpPr>
        <p:pic>
          <p:nvPicPr>
            <p:cNvPr id="5" name="Picture 4" descr="6901480.LAB.lovbio024c.BBP700_despike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515" y="4228541"/>
              <a:ext cx="4382431" cy="26294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1980933" y="5316379"/>
              <a:ext cx="68664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venir Book"/>
                  <a:cs typeface="Avenir Book"/>
                </a:rPr>
                <a:t>Depth</a:t>
              </a:r>
              <a:endParaRPr lang="en-US" sz="1400" dirty="0">
                <a:latin typeface="Avenir Book"/>
                <a:cs typeface="Avenir Book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66874" y="4203208"/>
              <a:ext cx="204139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venir Book"/>
                  <a:cs typeface="Avenir Book"/>
                </a:rPr>
                <a:t>Data analysis</a:t>
              </a:r>
              <a:endParaRPr lang="en-US" b="1" dirty="0">
                <a:latin typeface="Avenir Book"/>
                <a:cs typeface="Avenir Boo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0152" y="3954638"/>
            <a:ext cx="3138778" cy="2676095"/>
            <a:chOff x="548096" y="1683809"/>
            <a:chExt cx="3138778" cy="2676095"/>
          </a:xfrm>
        </p:grpSpPr>
        <p:grpSp>
          <p:nvGrpSpPr>
            <p:cNvPr id="21" name="Group 20"/>
            <p:cNvGrpSpPr/>
            <p:nvPr/>
          </p:nvGrpSpPr>
          <p:grpSpPr>
            <a:xfrm>
              <a:off x="548096" y="1683809"/>
              <a:ext cx="3138778" cy="2676095"/>
              <a:chOff x="253992" y="3152536"/>
              <a:chExt cx="3138778" cy="2676095"/>
            </a:xfrm>
          </p:grpSpPr>
          <p:pic>
            <p:nvPicPr>
              <p:cNvPr id="19" name="Picture 18" descr="Screen Shot 2018-12-18 at 8.52.01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0943" r="48667" b="23158"/>
              <a:stretch/>
            </p:blipFill>
            <p:spPr>
              <a:xfrm>
                <a:off x="253992" y="3152536"/>
                <a:ext cx="3138778" cy="2676095"/>
              </a:xfrm>
              <a:prstGeom prst="rect">
                <a:avLst/>
              </a:prstGeom>
              <a:ln w="12700" cmpd="sng">
                <a:solidFill>
                  <a:schemeClr val="tx1"/>
                </a:solidFill>
              </a:ln>
            </p:spPr>
          </p:pic>
          <p:pic>
            <p:nvPicPr>
              <p:cNvPr id="23" name="Picture 22" descr="launch_bio-argo.jp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378" b="9983"/>
              <a:stretch/>
            </p:blipFill>
            <p:spPr>
              <a:xfrm>
                <a:off x="280728" y="4674832"/>
                <a:ext cx="1905254" cy="1122850"/>
              </a:xfrm>
              <a:prstGeom prst="rect">
                <a:avLst/>
              </a:prstGeom>
              <a:ln w="19050" cmpd="sng">
                <a:solidFill>
                  <a:srgbClr val="FFFF00"/>
                </a:solidFill>
              </a:ln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548096" y="1694147"/>
              <a:ext cx="3138778" cy="3693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Avenir Book"/>
                  <a:cs typeface="Avenir Book"/>
                </a:rPr>
                <a:t>Bgc</a:t>
              </a:r>
              <a:r>
                <a:rPr lang="en-US" b="1" dirty="0" smtClean="0">
                  <a:latin typeface="Avenir Book"/>
                  <a:cs typeface="Avenir Book"/>
                </a:rPr>
                <a:t>-ARGO observations</a:t>
              </a:r>
              <a:endParaRPr lang="en-US" b="1" dirty="0">
                <a:latin typeface="Avenir Book"/>
                <a:cs typeface="Avenir Book"/>
              </a:endParaRPr>
            </a:p>
          </p:txBody>
        </p:sp>
      </p:grpSp>
      <p:pic>
        <p:nvPicPr>
          <p:cNvPr id="31" name="Picture 30" descr="Azam-(1998)-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3" y="1126714"/>
            <a:ext cx="3150222" cy="2402549"/>
          </a:xfrm>
          <a:prstGeom prst="rect">
            <a:avLst/>
          </a:prstGeom>
        </p:spPr>
      </p:pic>
      <p:sp>
        <p:nvSpPr>
          <p:cNvPr id="34" name="Right Arrow 33"/>
          <p:cNvSpPr>
            <a:spLocks noChangeAspect="1"/>
          </p:cNvSpPr>
          <p:nvPr/>
        </p:nvSpPr>
        <p:spPr>
          <a:xfrm>
            <a:off x="3945955" y="4548759"/>
            <a:ext cx="525573" cy="252560"/>
          </a:xfrm>
          <a:prstGeom prst="rightArrow">
            <a:avLst>
              <a:gd name="adj1" fmla="val 48349"/>
              <a:gd name="adj2" fmla="val 52766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>
            <a:spLocks noChangeAspect="1"/>
          </p:cNvSpPr>
          <p:nvPr/>
        </p:nvSpPr>
        <p:spPr>
          <a:xfrm rot="5400000">
            <a:off x="1142827" y="3606745"/>
            <a:ext cx="525573" cy="252560"/>
          </a:xfrm>
          <a:prstGeom prst="rightArrow">
            <a:avLst>
              <a:gd name="adj1" fmla="val 48349"/>
              <a:gd name="adj2" fmla="val 52766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-Down Arrow 31"/>
          <p:cNvSpPr/>
          <p:nvPr/>
        </p:nvSpPr>
        <p:spPr>
          <a:xfrm>
            <a:off x="5065355" y="3938790"/>
            <a:ext cx="241129" cy="574842"/>
          </a:xfrm>
          <a:prstGeom prst="upDown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-Down Arrow 37"/>
          <p:cNvSpPr/>
          <p:nvPr/>
        </p:nvSpPr>
        <p:spPr>
          <a:xfrm rot="2700000">
            <a:off x="4348675" y="3583804"/>
            <a:ext cx="241129" cy="574842"/>
          </a:xfrm>
          <a:prstGeom prst="upDown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>
            <a:spLocks noChangeAspect="1"/>
          </p:cNvSpPr>
          <p:nvPr/>
        </p:nvSpPr>
        <p:spPr>
          <a:xfrm>
            <a:off x="4098355" y="1706633"/>
            <a:ext cx="525573" cy="252560"/>
          </a:xfrm>
          <a:prstGeom prst="rightArrow">
            <a:avLst>
              <a:gd name="adj1" fmla="val 48349"/>
              <a:gd name="adj2" fmla="val 52766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991894" y="1152580"/>
            <a:ext cx="1579535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Avenir Book"/>
                <a:cs typeface="Avenir Book"/>
              </a:rPr>
              <a:t>“Real world”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74886" y="4346375"/>
            <a:ext cx="64026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bp700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Zonal DMS emission trends 1998-2016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4212866" y="1701800"/>
            <a:ext cx="288052" cy="2532695"/>
          </a:xfrm>
          <a:prstGeom prst="rightBrac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1954" y="2523384"/>
            <a:ext cx="2216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Significant trend +33% decade</a:t>
            </a:r>
            <a:r>
              <a:rPr lang="en-US" sz="2000" baseline="30000" dirty="0" smtClean="0">
                <a:solidFill>
                  <a:srgbClr val="008000"/>
                </a:solidFill>
                <a:latin typeface="Avenir Book"/>
                <a:cs typeface="Avenir Book"/>
              </a:rPr>
              <a:t>-1</a:t>
            </a:r>
            <a:endParaRPr lang="en-US" sz="2000" dirty="0">
              <a:solidFill>
                <a:srgbClr val="008000"/>
              </a:solidFill>
              <a:latin typeface="Avenir Book"/>
              <a:cs typeface="Avenir Book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51273" y="1041400"/>
            <a:ext cx="3861593" cy="5651776"/>
            <a:chOff x="3009899" y="1447800"/>
            <a:chExt cx="3510539" cy="5137978"/>
          </a:xfrm>
        </p:grpSpPr>
        <p:pic>
          <p:nvPicPr>
            <p:cNvPr id="2" name="Picture 1" descr="Fig3_NorthwardShift_60to85_change_trend_pcent.GSM.shelfaCDOM025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4" t="5957"/>
            <a:stretch/>
          </p:blipFill>
          <p:spPr>
            <a:xfrm>
              <a:off x="3682999" y="1447800"/>
              <a:ext cx="2837439" cy="5137978"/>
            </a:xfrm>
            <a:prstGeom prst="rect">
              <a:avLst/>
            </a:prstGeom>
          </p:spPr>
        </p:pic>
        <p:pic>
          <p:nvPicPr>
            <p:cNvPr id="9" name="Picture 8" descr="Fig3_NorthwardShift_60to85_change_trend_pcent.GSM.shelfaCDOM025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12001" r="87379" b="9197"/>
            <a:stretch/>
          </p:blipFill>
          <p:spPr>
            <a:xfrm>
              <a:off x="3009899" y="1778000"/>
              <a:ext cx="673100" cy="4305300"/>
            </a:xfrm>
            <a:prstGeom prst="rect">
              <a:avLst/>
            </a:prstGeom>
          </p:spPr>
        </p:pic>
      </p:grpSp>
      <p:sp>
        <p:nvSpPr>
          <p:cNvPr id="11" name="Right Brace 10"/>
          <p:cNvSpPr/>
          <p:nvPr/>
        </p:nvSpPr>
        <p:spPr>
          <a:xfrm>
            <a:off x="4212866" y="4297995"/>
            <a:ext cx="305870" cy="1759905"/>
          </a:xfrm>
          <a:prstGeom prst="righ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53054" y="4745884"/>
            <a:ext cx="2685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venir Book"/>
                <a:cs typeface="Avenir Book"/>
              </a:rPr>
              <a:t>Non-significant trend -5% decade</a:t>
            </a:r>
            <a:r>
              <a:rPr lang="en-US" sz="2000" baseline="30000" dirty="0" smtClean="0">
                <a:solidFill>
                  <a:srgbClr val="0000FF"/>
                </a:solidFill>
                <a:latin typeface="Avenir Book"/>
                <a:cs typeface="Avenir Book"/>
              </a:rPr>
              <a:t>-1</a:t>
            </a:r>
            <a:endParaRPr lang="en-US" sz="2000" dirty="0">
              <a:solidFill>
                <a:srgbClr val="0000FF"/>
              </a:solidFill>
              <a:latin typeface="Avenir Book"/>
              <a:cs typeface="Avenir Book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7061200" y="2552700"/>
            <a:ext cx="313452" cy="2929447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87352" y="3797300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venir Book"/>
                <a:cs typeface="Avenir Book"/>
              </a:rPr>
              <a:t>Poleward</a:t>
            </a:r>
            <a:r>
              <a:rPr lang="en-US" dirty="0" smtClean="0">
                <a:latin typeface="Avenir Book"/>
                <a:cs typeface="Avenir Book"/>
              </a:rPr>
              <a:t> shift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39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What controls emission trends north of 70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°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N?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74"/>
          <a:stretch/>
        </p:blipFill>
        <p:spPr>
          <a:xfrm>
            <a:off x="3407832" y="786312"/>
            <a:ext cx="3009901" cy="6029221"/>
          </a:xfrm>
          <a:prstGeom prst="rect">
            <a:avLst/>
          </a:prstGeom>
        </p:spPr>
      </p:pic>
      <p:pic>
        <p:nvPicPr>
          <p:cNvPr id="8" name="Picture 7" descr="Fig4_trends70N_2regions_pieCharts_scatter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9" t="1842" r="5540" b="56661"/>
          <a:stretch/>
        </p:blipFill>
        <p:spPr>
          <a:xfrm>
            <a:off x="6362699" y="939725"/>
            <a:ext cx="2768600" cy="250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83" y="1085333"/>
            <a:ext cx="334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Non-monotonic trends and variable </a:t>
            </a:r>
            <a:r>
              <a:rPr lang="en-US" dirty="0">
                <a:latin typeface="Avenir Book"/>
                <a:cs typeface="Avenir Book"/>
              </a:rPr>
              <a:t>regional </a:t>
            </a:r>
            <a:r>
              <a:rPr lang="en-US" dirty="0" smtClean="0">
                <a:latin typeface="Avenir Book"/>
                <a:cs typeface="Avenir Book"/>
              </a:rPr>
              <a:t>contributions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3" y="2075271"/>
            <a:ext cx="305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Due to variable ice retreat patterns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83" y="3072293"/>
            <a:ext cx="257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But also variable </a:t>
            </a:r>
            <a:r>
              <a:rPr lang="en-US" dirty="0" smtClean="0">
                <a:latin typeface="Avenir Book"/>
                <a:cs typeface="Avenir Book"/>
              </a:rPr>
              <a:t>[DMS]</a:t>
            </a:r>
            <a:endParaRPr lang="en-US" baseline="-25000" dirty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83" y="4026799"/>
            <a:ext cx="321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And sea-air gas exchange Kw</a:t>
            </a:r>
            <a:endParaRPr lang="en-US" baseline="-25000" dirty="0">
              <a:latin typeface="Avenir Book"/>
              <a:cs typeface="Avenir Book"/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1335238" y="4691940"/>
            <a:ext cx="812285" cy="459254"/>
          </a:xfrm>
          <a:prstGeom prst="rightArrow">
            <a:avLst>
              <a:gd name="adj1" fmla="val 48349"/>
              <a:gd name="adj2" fmla="val 52766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1804" y="5569515"/>
            <a:ext cx="297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Key meteorological forcing</a:t>
            </a:r>
            <a:endParaRPr lang="en-US" b="1" baseline="-25000" dirty="0">
              <a:latin typeface="Avenir Book"/>
              <a:cs typeface="Avenir Book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6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Results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How much DMS emission in ice-free summer?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Fig_trends70N_scatterpl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3" y="1013746"/>
            <a:ext cx="5643734" cy="5643734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5817406" y="2301381"/>
            <a:ext cx="313452" cy="2929447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62179" y="3564919"/>
            <a:ext cx="20193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venir Book"/>
                <a:cs typeface="Avenir Book"/>
              </a:rPr>
              <a:t>Extrapolation:</a:t>
            </a:r>
          </a:p>
          <a:p>
            <a:endParaRPr lang="en-US" sz="2200" dirty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144 ± 66 </a:t>
            </a:r>
            <a:r>
              <a:rPr lang="en-US" sz="2200" dirty="0" err="1" smtClean="0">
                <a:latin typeface="Avenir Book"/>
                <a:cs typeface="Avenir Book"/>
              </a:rPr>
              <a:t>Gg</a:t>
            </a:r>
            <a:r>
              <a:rPr lang="en-US" sz="2200" dirty="0" smtClean="0">
                <a:latin typeface="Avenir Book"/>
                <a:cs typeface="Avenir Book"/>
              </a:rPr>
              <a:t> S</a:t>
            </a:r>
          </a:p>
          <a:p>
            <a:r>
              <a:rPr lang="en-US" sz="2200" dirty="0" smtClean="0">
                <a:latin typeface="Avenir Book"/>
                <a:cs typeface="Avenir Book"/>
              </a:rPr>
              <a:t>per summer</a:t>
            </a:r>
            <a:endParaRPr lang="en-US" sz="2200" dirty="0">
              <a:latin typeface="Avenir Book"/>
              <a:cs typeface="Avenir Book"/>
            </a:endParaRPr>
          </a:p>
        </p:txBody>
      </p:sp>
      <p:pic>
        <p:nvPicPr>
          <p:cNvPr id="10" name="Picture 9" descr="Fig4_trends70N_2regions_pieCharts_scatter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9" t="1842" r="5540" b="56661"/>
          <a:stretch/>
        </p:blipFill>
        <p:spPr>
          <a:xfrm>
            <a:off x="6362699" y="939725"/>
            <a:ext cx="2768600" cy="25019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059841" y="6357402"/>
            <a:ext cx="2084159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Galí et al.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submitted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3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Zbloom_satellite_chukch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/>
          <a:stretch/>
        </p:blipFill>
        <p:spPr>
          <a:xfrm>
            <a:off x="0" y="708457"/>
            <a:ext cx="9168316" cy="6222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Future scenarios: can we trust extrapolations?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 descr="WassmannReigstad_fig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06" y="866487"/>
            <a:ext cx="2207239" cy="2513595"/>
          </a:xfrm>
          <a:prstGeom prst="rect">
            <a:avLst/>
          </a:prstGeom>
          <a:ln w="57150" cmpd="sng"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795162" y="5708317"/>
            <a:ext cx="4100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What if... </a:t>
            </a:r>
            <a:r>
              <a:rPr lang="en-US" sz="2000" i="1" dirty="0" err="1" smtClean="0">
                <a:solidFill>
                  <a:srgbClr val="FFFF00"/>
                </a:solidFill>
                <a:latin typeface="Avenir Book"/>
                <a:cs typeface="Avenir Book"/>
              </a:rPr>
              <a:t>Phaeocystis</a:t>
            </a:r>
            <a:r>
              <a:rPr lang="en-US" sz="2000" i="1" dirty="0" smtClean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(high DMS) outcompete diatoms (low DMS)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as main ice edge bloomers?</a:t>
            </a: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4842" y="832369"/>
            <a:ext cx="2207239" cy="140015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phaeo_cordata.png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4780">
            <a:off x="6075326" y="4274510"/>
            <a:ext cx="471197" cy="826883"/>
          </a:xfrm>
          <a:prstGeom prst="rect">
            <a:avLst/>
          </a:prstGeom>
        </p:spPr>
      </p:pic>
      <p:pic>
        <p:nvPicPr>
          <p:cNvPr id="19" name="Picture 18" descr="C0370670-Centric_fossil_diatom_frustule,_SEM.jp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579" r="932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11" y="5059383"/>
            <a:ext cx="1679072" cy="1951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0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386283" y="113648"/>
            <a:ext cx="5702702" cy="6564600"/>
            <a:chOff x="3568298" y="538086"/>
            <a:chExt cx="5410602" cy="59770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5" t="43053" r="23122" b="18742"/>
            <a:stretch/>
          </p:blipFill>
          <p:spPr>
            <a:xfrm>
              <a:off x="3568298" y="538087"/>
              <a:ext cx="5410602" cy="597701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85442" y="2759583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27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04842" y="2759583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0342" y="2759583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15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15243" y="2759583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13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65972" y="2759583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16700" y="2680031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46724" y="3211873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solidFill>
                    <a:srgbClr val="FFFF00"/>
                  </a:solidFill>
                </a:rPr>
                <a:t>(700)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53911" y="3211873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(703)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68812" y="3211873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(705)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56954" y="3211873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(707)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8513" y="3211873"/>
              <a:ext cx="433997" cy="224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(716)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82131" y="3211873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(719)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31332" y="3211873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(713)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47812" y="1027247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26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38433" y="1027247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33933" y="1027247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13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02981" y="906751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7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21906" y="1037862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6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88585" y="1027247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80315" y="1479536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(618)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87502" y="1479536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(615)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02403" y="1479536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(612)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10423" y="1479536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solidFill>
                    <a:srgbClr val="FFFF00"/>
                  </a:solidFill>
                </a:rPr>
                <a:t>(608)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00398" y="1479536"/>
              <a:ext cx="644819" cy="552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FFFF00"/>
                  </a:solidFill>
                </a:rPr>
                <a:t>(604.5)</a:t>
              </a:r>
            </a:p>
            <a:p>
              <a:pPr algn="ctr"/>
              <a:r>
                <a:rPr lang="en-US" sz="1000" dirty="0" smtClean="0">
                  <a:solidFill>
                    <a:srgbClr val="FFFF00"/>
                  </a:solidFill>
                </a:rPr>
                <a:t>(605)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15722" y="1479536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(600)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86554" y="147953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(603)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86980" y="755689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2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81953" y="1798290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24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44457" y="1843630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68136" y="1798422"/>
              <a:ext cx="252360" cy="46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417582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solidFill>
                    <a:srgbClr val="FFFF00"/>
                  </a:solidFill>
                </a:rPr>
                <a:t>(500</a:t>
              </a:r>
              <a:r>
                <a:rPr lang="en-US" sz="1000" dirty="0" smtClean="0">
                  <a:solidFill>
                    <a:srgbClr val="FFFF00"/>
                  </a:solidFill>
                </a:rPr>
                <a:t>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58630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(503)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34848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(510)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90950" y="2348185"/>
              <a:ext cx="433997" cy="224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(519)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47252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(521)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6392495" y="2178249"/>
              <a:ext cx="0" cy="233849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118241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(515)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24196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(507)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659516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(506)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47915" y="1944400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27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583127" y="3660930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30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30758" y="3660930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24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870781" y="3660930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14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47737" y="3650087"/>
              <a:ext cx="252360" cy="46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043403" y="4026282"/>
              <a:ext cx="607675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solidFill>
                    <a:srgbClr val="FFFF00"/>
                  </a:solidFill>
                </a:rPr>
                <a:t>(3000)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80209" y="4026282"/>
              <a:ext cx="551998" cy="340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(300)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478121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(309)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81175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(312)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52276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(318)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69886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(321)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6580315" y="3894779"/>
              <a:ext cx="0" cy="233849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640874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(315)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846830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solidFill>
                    <a:srgbClr val="FFFF00"/>
                  </a:solidFill>
                </a:rPr>
                <a:t>(307</a:t>
              </a:r>
              <a:r>
                <a:rPr lang="en-US" sz="1000" dirty="0" smtClean="0">
                  <a:solidFill>
                    <a:srgbClr val="FFFF00"/>
                  </a:solidFill>
                </a:rPr>
                <a:t>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216548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(303)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584193" y="3660930"/>
              <a:ext cx="450235" cy="46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9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262587" y="40262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(325)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547421" y="4578858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19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308901" y="4584895"/>
              <a:ext cx="334668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9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780707" y="4578858"/>
              <a:ext cx="252360" cy="46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544503" y="4966502"/>
              <a:ext cx="551998" cy="340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(100)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189812" y="4951641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(108)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583556" y="4951641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(112)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7289494" y="4812707"/>
              <a:ext cx="0" cy="233849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6741756" y="495907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(105)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193454" y="496650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(102)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465181" y="5236727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37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45648" y="5242764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23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785289" y="5236727"/>
              <a:ext cx="252360" cy="46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chemeClr val="bg1"/>
                  </a:solidFill>
                </a:rPr>
                <a:t>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462263" y="5602078"/>
              <a:ext cx="551998" cy="340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(420)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317527" y="5643782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(413)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844283" y="5647713"/>
              <a:ext cx="433997" cy="224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(409)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6809311" y="5538301"/>
              <a:ext cx="0" cy="233849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033043" y="5683588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(403)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709372" y="5624371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(415)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111214" y="5616940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(418)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511" y="4967175"/>
              <a:ext cx="672559" cy="127137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6758202" y="5249337"/>
              <a:ext cx="455384" cy="467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70826" y="5647711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(407)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56975" y="5656560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(400)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4556807" y="538086"/>
              <a:ext cx="2710018" cy="5570039"/>
            </a:xfrm>
            <a:custGeom>
              <a:avLst/>
              <a:gdLst>
                <a:gd name="connsiteX0" fmla="*/ 396479 w 2317091"/>
                <a:gd name="connsiteY0" fmla="*/ 0 h 3772800"/>
                <a:gd name="connsiteX1" fmla="*/ 389279 w 2317091"/>
                <a:gd name="connsiteY1" fmla="*/ 316800 h 3772800"/>
                <a:gd name="connsiteX2" fmla="*/ 497279 w 2317091"/>
                <a:gd name="connsiteY2" fmla="*/ 547200 h 3772800"/>
                <a:gd name="connsiteX3" fmla="*/ 742079 w 2317091"/>
                <a:gd name="connsiteY3" fmla="*/ 698400 h 3772800"/>
                <a:gd name="connsiteX4" fmla="*/ 994079 w 2317091"/>
                <a:gd name="connsiteY4" fmla="*/ 784800 h 3772800"/>
                <a:gd name="connsiteX5" fmla="*/ 1282079 w 2317091"/>
                <a:gd name="connsiteY5" fmla="*/ 842400 h 3772800"/>
                <a:gd name="connsiteX6" fmla="*/ 1433279 w 2317091"/>
                <a:gd name="connsiteY6" fmla="*/ 900000 h 3772800"/>
                <a:gd name="connsiteX7" fmla="*/ 1519679 w 2317091"/>
                <a:gd name="connsiteY7" fmla="*/ 1008000 h 3772800"/>
                <a:gd name="connsiteX8" fmla="*/ 1534079 w 2317091"/>
                <a:gd name="connsiteY8" fmla="*/ 1123200 h 3772800"/>
                <a:gd name="connsiteX9" fmla="*/ 1490879 w 2317091"/>
                <a:gd name="connsiteY9" fmla="*/ 1252800 h 3772800"/>
                <a:gd name="connsiteX10" fmla="*/ 1303679 w 2317091"/>
                <a:gd name="connsiteY10" fmla="*/ 1310400 h 3772800"/>
                <a:gd name="connsiteX11" fmla="*/ 986879 w 2317091"/>
                <a:gd name="connsiteY11" fmla="*/ 1368000 h 3772800"/>
                <a:gd name="connsiteX12" fmla="*/ 583679 w 2317091"/>
                <a:gd name="connsiteY12" fmla="*/ 1404000 h 3772800"/>
                <a:gd name="connsiteX13" fmla="*/ 245279 w 2317091"/>
                <a:gd name="connsiteY13" fmla="*/ 1404000 h 3772800"/>
                <a:gd name="connsiteX14" fmla="*/ 43679 w 2317091"/>
                <a:gd name="connsiteY14" fmla="*/ 1447200 h 3772800"/>
                <a:gd name="connsiteX15" fmla="*/ 7679 w 2317091"/>
                <a:gd name="connsiteY15" fmla="*/ 1576800 h 3772800"/>
                <a:gd name="connsiteX16" fmla="*/ 22079 w 2317091"/>
                <a:gd name="connsiteY16" fmla="*/ 1756800 h 3772800"/>
                <a:gd name="connsiteX17" fmla="*/ 223679 w 2317091"/>
                <a:gd name="connsiteY17" fmla="*/ 1908000 h 3772800"/>
                <a:gd name="connsiteX18" fmla="*/ 526079 w 2317091"/>
                <a:gd name="connsiteY18" fmla="*/ 1965600 h 3772800"/>
                <a:gd name="connsiteX19" fmla="*/ 864479 w 2317091"/>
                <a:gd name="connsiteY19" fmla="*/ 2008800 h 3772800"/>
                <a:gd name="connsiteX20" fmla="*/ 1231679 w 2317091"/>
                <a:gd name="connsiteY20" fmla="*/ 2044800 h 3772800"/>
                <a:gd name="connsiteX21" fmla="*/ 1519679 w 2317091"/>
                <a:gd name="connsiteY21" fmla="*/ 2095200 h 3772800"/>
                <a:gd name="connsiteX22" fmla="*/ 1627679 w 2317091"/>
                <a:gd name="connsiteY22" fmla="*/ 2188800 h 3772800"/>
                <a:gd name="connsiteX23" fmla="*/ 1699679 w 2317091"/>
                <a:gd name="connsiteY23" fmla="*/ 2289600 h 3772800"/>
                <a:gd name="connsiteX24" fmla="*/ 1966079 w 2317091"/>
                <a:gd name="connsiteY24" fmla="*/ 2599200 h 3772800"/>
                <a:gd name="connsiteX25" fmla="*/ 2146079 w 2317091"/>
                <a:gd name="connsiteY25" fmla="*/ 2750400 h 3772800"/>
                <a:gd name="connsiteX26" fmla="*/ 2275679 w 2317091"/>
                <a:gd name="connsiteY26" fmla="*/ 2887200 h 3772800"/>
                <a:gd name="connsiteX27" fmla="*/ 2311679 w 2317091"/>
                <a:gd name="connsiteY27" fmla="*/ 3031200 h 3772800"/>
                <a:gd name="connsiteX28" fmla="*/ 2174879 w 2317091"/>
                <a:gd name="connsiteY28" fmla="*/ 3182400 h 3772800"/>
                <a:gd name="connsiteX29" fmla="*/ 1937279 w 2317091"/>
                <a:gd name="connsiteY29" fmla="*/ 3319200 h 3772800"/>
                <a:gd name="connsiteX30" fmla="*/ 1922879 w 2317091"/>
                <a:gd name="connsiteY30" fmla="*/ 3470400 h 3772800"/>
                <a:gd name="connsiteX31" fmla="*/ 1930079 w 2317091"/>
                <a:gd name="connsiteY31" fmla="*/ 3772800 h 3772800"/>
                <a:gd name="connsiteX0" fmla="*/ 374879 w 2317091"/>
                <a:gd name="connsiteY0" fmla="*/ 0 h 3974400"/>
                <a:gd name="connsiteX1" fmla="*/ 389279 w 2317091"/>
                <a:gd name="connsiteY1" fmla="*/ 518400 h 3974400"/>
                <a:gd name="connsiteX2" fmla="*/ 497279 w 2317091"/>
                <a:gd name="connsiteY2" fmla="*/ 748800 h 3974400"/>
                <a:gd name="connsiteX3" fmla="*/ 742079 w 2317091"/>
                <a:gd name="connsiteY3" fmla="*/ 900000 h 3974400"/>
                <a:gd name="connsiteX4" fmla="*/ 994079 w 2317091"/>
                <a:gd name="connsiteY4" fmla="*/ 986400 h 3974400"/>
                <a:gd name="connsiteX5" fmla="*/ 1282079 w 2317091"/>
                <a:gd name="connsiteY5" fmla="*/ 1044000 h 3974400"/>
                <a:gd name="connsiteX6" fmla="*/ 1433279 w 2317091"/>
                <a:gd name="connsiteY6" fmla="*/ 1101600 h 3974400"/>
                <a:gd name="connsiteX7" fmla="*/ 1519679 w 2317091"/>
                <a:gd name="connsiteY7" fmla="*/ 1209600 h 3974400"/>
                <a:gd name="connsiteX8" fmla="*/ 1534079 w 2317091"/>
                <a:gd name="connsiteY8" fmla="*/ 1324800 h 3974400"/>
                <a:gd name="connsiteX9" fmla="*/ 1490879 w 2317091"/>
                <a:gd name="connsiteY9" fmla="*/ 1454400 h 3974400"/>
                <a:gd name="connsiteX10" fmla="*/ 1303679 w 2317091"/>
                <a:gd name="connsiteY10" fmla="*/ 1512000 h 3974400"/>
                <a:gd name="connsiteX11" fmla="*/ 986879 w 2317091"/>
                <a:gd name="connsiteY11" fmla="*/ 1569600 h 3974400"/>
                <a:gd name="connsiteX12" fmla="*/ 583679 w 2317091"/>
                <a:gd name="connsiteY12" fmla="*/ 1605600 h 3974400"/>
                <a:gd name="connsiteX13" fmla="*/ 245279 w 2317091"/>
                <a:gd name="connsiteY13" fmla="*/ 1605600 h 3974400"/>
                <a:gd name="connsiteX14" fmla="*/ 43679 w 2317091"/>
                <a:gd name="connsiteY14" fmla="*/ 1648800 h 3974400"/>
                <a:gd name="connsiteX15" fmla="*/ 7679 w 2317091"/>
                <a:gd name="connsiteY15" fmla="*/ 1778400 h 3974400"/>
                <a:gd name="connsiteX16" fmla="*/ 22079 w 2317091"/>
                <a:gd name="connsiteY16" fmla="*/ 1958400 h 3974400"/>
                <a:gd name="connsiteX17" fmla="*/ 223679 w 2317091"/>
                <a:gd name="connsiteY17" fmla="*/ 2109600 h 3974400"/>
                <a:gd name="connsiteX18" fmla="*/ 526079 w 2317091"/>
                <a:gd name="connsiteY18" fmla="*/ 2167200 h 3974400"/>
                <a:gd name="connsiteX19" fmla="*/ 864479 w 2317091"/>
                <a:gd name="connsiteY19" fmla="*/ 2210400 h 3974400"/>
                <a:gd name="connsiteX20" fmla="*/ 1231679 w 2317091"/>
                <a:gd name="connsiteY20" fmla="*/ 2246400 h 3974400"/>
                <a:gd name="connsiteX21" fmla="*/ 1519679 w 2317091"/>
                <a:gd name="connsiteY21" fmla="*/ 2296800 h 3974400"/>
                <a:gd name="connsiteX22" fmla="*/ 1627679 w 2317091"/>
                <a:gd name="connsiteY22" fmla="*/ 2390400 h 3974400"/>
                <a:gd name="connsiteX23" fmla="*/ 1699679 w 2317091"/>
                <a:gd name="connsiteY23" fmla="*/ 2491200 h 3974400"/>
                <a:gd name="connsiteX24" fmla="*/ 1966079 w 2317091"/>
                <a:gd name="connsiteY24" fmla="*/ 2800800 h 3974400"/>
                <a:gd name="connsiteX25" fmla="*/ 2146079 w 2317091"/>
                <a:gd name="connsiteY25" fmla="*/ 2952000 h 3974400"/>
                <a:gd name="connsiteX26" fmla="*/ 2275679 w 2317091"/>
                <a:gd name="connsiteY26" fmla="*/ 3088800 h 3974400"/>
                <a:gd name="connsiteX27" fmla="*/ 2311679 w 2317091"/>
                <a:gd name="connsiteY27" fmla="*/ 3232800 h 3974400"/>
                <a:gd name="connsiteX28" fmla="*/ 2174879 w 2317091"/>
                <a:gd name="connsiteY28" fmla="*/ 3384000 h 3974400"/>
                <a:gd name="connsiteX29" fmla="*/ 1937279 w 2317091"/>
                <a:gd name="connsiteY29" fmla="*/ 3520800 h 3974400"/>
                <a:gd name="connsiteX30" fmla="*/ 1922879 w 2317091"/>
                <a:gd name="connsiteY30" fmla="*/ 3672000 h 3974400"/>
                <a:gd name="connsiteX31" fmla="*/ 1930079 w 2317091"/>
                <a:gd name="connsiteY31" fmla="*/ 3974400 h 3974400"/>
                <a:gd name="connsiteX0" fmla="*/ 396888 w 2339100"/>
                <a:gd name="connsiteY0" fmla="*/ 0 h 3974400"/>
                <a:gd name="connsiteX1" fmla="*/ 411288 w 2339100"/>
                <a:gd name="connsiteY1" fmla="*/ 518400 h 3974400"/>
                <a:gd name="connsiteX2" fmla="*/ 519288 w 2339100"/>
                <a:gd name="connsiteY2" fmla="*/ 748800 h 3974400"/>
                <a:gd name="connsiteX3" fmla="*/ 764088 w 2339100"/>
                <a:gd name="connsiteY3" fmla="*/ 900000 h 3974400"/>
                <a:gd name="connsiteX4" fmla="*/ 1016088 w 2339100"/>
                <a:gd name="connsiteY4" fmla="*/ 986400 h 3974400"/>
                <a:gd name="connsiteX5" fmla="*/ 1304088 w 2339100"/>
                <a:gd name="connsiteY5" fmla="*/ 1044000 h 3974400"/>
                <a:gd name="connsiteX6" fmla="*/ 1455288 w 2339100"/>
                <a:gd name="connsiteY6" fmla="*/ 1101600 h 3974400"/>
                <a:gd name="connsiteX7" fmla="*/ 1541688 w 2339100"/>
                <a:gd name="connsiteY7" fmla="*/ 1209600 h 3974400"/>
                <a:gd name="connsiteX8" fmla="*/ 1556088 w 2339100"/>
                <a:gd name="connsiteY8" fmla="*/ 1324800 h 3974400"/>
                <a:gd name="connsiteX9" fmla="*/ 1512888 w 2339100"/>
                <a:gd name="connsiteY9" fmla="*/ 1454400 h 3974400"/>
                <a:gd name="connsiteX10" fmla="*/ 1325688 w 2339100"/>
                <a:gd name="connsiteY10" fmla="*/ 1512000 h 3974400"/>
                <a:gd name="connsiteX11" fmla="*/ 1008888 w 2339100"/>
                <a:gd name="connsiteY11" fmla="*/ 1569600 h 3974400"/>
                <a:gd name="connsiteX12" fmla="*/ 605688 w 2339100"/>
                <a:gd name="connsiteY12" fmla="*/ 1605600 h 3974400"/>
                <a:gd name="connsiteX13" fmla="*/ 267288 w 2339100"/>
                <a:gd name="connsiteY13" fmla="*/ 1605600 h 3974400"/>
                <a:gd name="connsiteX14" fmla="*/ 65688 w 2339100"/>
                <a:gd name="connsiteY14" fmla="*/ 1648800 h 3974400"/>
                <a:gd name="connsiteX15" fmla="*/ 888 w 2339100"/>
                <a:gd name="connsiteY15" fmla="*/ 1800000 h 3974400"/>
                <a:gd name="connsiteX16" fmla="*/ 44088 w 2339100"/>
                <a:gd name="connsiteY16" fmla="*/ 1958400 h 3974400"/>
                <a:gd name="connsiteX17" fmla="*/ 245688 w 2339100"/>
                <a:gd name="connsiteY17" fmla="*/ 2109600 h 3974400"/>
                <a:gd name="connsiteX18" fmla="*/ 548088 w 2339100"/>
                <a:gd name="connsiteY18" fmla="*/ 2167200 h 3974400"/>
                <a:gd name="connsiteX19" fmla="*/ 886488 w 2339100"/>
                <a:gd name="connsiteY19" fmla="*/ 2210400 h 3974400"/>
                <a:gd name="connsiteX20" fmla="*/ 1253688 w 2339100"/>
                <a:gd name="connsiteY20" fmla="*/ 2246400 h 3974400"/>
                <a:gd name="connsiteX21" fmla="*/ 1541688 w 2339100"/>
                <a:gd name="connsiteY21" fmla="*/ 2296800 h 3974400"/>
                <a:gd name="connsiteX22" fmla="*/ 1649688 w 2339100"/>
                <a:gd name="connsiteY22" fmla="*/ 2390400 h 3974400"/>
                <a:gd name="connsiteX23" fmla="*/ 1721688 w 2339100"/>
                <a:gd name="connsiteY23" fmla="*/ 2491200 h 3974400"/>
                <a:gd name="connsiteX24" fmla="*/ 1988088 w 2339100"/>
                <a:gd name="connsiteY24" fmla="*/ 2800800 h 3974400"/>
                <a:gd name="connsiteX25" fmla="*/ 2168088 w 2339100"/>
                <a:gd name="connsiteY25" fmla="*/ 2952000 h 3974400"/>
                <a:gd name="connsiteX26" fmla="*/ 2297688 w 2339100"/>
                <a:gd name="connsiteY26" fmla="*/ 3088800 h 3974400"/>
                <a:gd name="connsiteX27" fmla="*/ 2333688 w 2339100"/>
                <a:gd name="connsiteY27" fmla="*/ 3232800 h 3974400"/>
                <a:gd name="connsiteX28" fmla="*/ 2196888 w 2339100"/>
                <a:gd name="connsiteY28" fmla="*/ 3384000 h 3974400"/>
                <a:gd name="connsiteX29" fmla="*/ 1959288 w 2339100"/>
                <a:gd name="connsiteY29" fmla="*/ 3520800 h 3974400"/>
                <a:gd name="connsiteX30" fmla="*/ 1944888 w 2339100"/>
                <a:gd name="connsiteY30" fmla="*/ 3672000 h 3974400"/>
                <a:gd name="connsiteX31" fmla="*/ 1952088 w 2339100"/>
                <a:gd name="connsiteY31" fmla="*/ 3974400 h 3974400"/>
                <a:gd name="connsiteX0" fmla="*/ 396888 w 2339100"/>
                <a:gd name="connsiteY0" fmla="*/ 0 h 3974400"/>
                <a:gd name="connsiteX1" fmla="*/ 411288 w 2339100"/>
                <a:gd name="connsiteY1" fmla="*/ 518400 h 3974400"/>
                <a:gd name="connsiteX2" fmla="*/ 519288 w 2339100"/>
                <a:gd name="connsiteY2" fmla="*/ 748800 h 3974400"/>
                <a:gd name="connsiteX3" fmla="*/ 764088 w 2339100"/>
                <a:gd name="connsiteY3" fmla="*/ 900000 h 3974400"/>
                <a:gd name="connsiteX4" fmla="*/ 1016088 w 2339100"/>
                <a:gd name="connsiteY4" fmla="*/ 986400 h 3974400"/>
                <a:gd name="connsiteX5" fmla="*/ 1268088 w 2339100"/>
                <a:gd name="connsiteY5" fmla="*/ 1044000 h 3974400"/>
                <a:gd name="connsiteX6" fmla="*/ 1455288 w 2339100"/>
                <a:gd name="connsiteY6" fmla="*/ 1101600 h 3974400"/>
                <a:gd name="connsiteX7" fmla="*/ 1541688 w 2339100"/>
                <a:gd name="connsiteY7" fmla="*/ 1209600 h 3974400"/>
                <a:gd name="connsiteX8" fmla="*/ 1556088 w 2339100"/>
                <a:gd name="connsiteY8" fmla="*/ 1324800 h 3974400"/>
                <a:gd name="connsiteX9" fmla="*/ 1512888 w 2339100"/>
                <a:gd name="connsiteY9" fmla="*/ 1454400 h 3974400"/>
                <a:gd name="connsiteX10" fmla="*/ 1325688 w 2339100"/>
                <a:gd name="connsiteY10" fmla="*/ 1512000 h 3974400"/>
                <a:gd name="connsiteX11" fmla="*/ 1008888 w 2339100"/>
                <a:gd name="connsiteY11" fmla="*/ 1569600 h 3974400"/>
                <a:gd name="connsiteX12" fmla="*/ 605688 w 2339100"/>
                <a:gd name="connsiteY12" fmla="*/ 1605600 h 3974400"/>
                <a:gd name="connsiteX13" fmla="*/ 267288 w 2339100"/>
                <a:gd name="connsiteY13" fmla="*/ 1605600 h 3974400"/>
                <a:gd name="connsiteX14" fmla="*/ 65688 w 2339100"/>
                <a:gd name="connsiteY14" fmla="*/ 1648800 h 3974400"/>
                <a:gd name="connsiteX15" fmla="*/ 888 w 2339100"/>
                <a:gd name="connsiteY15" fmla="*/ 1800000 h 3974400"/>
                <a:gd name="connsiteX16" fmla="*/ 44088 w 2339100"/>
                <a:gd name="connsiteY16" fmla="*/ 1958400 h 3974400"/>
                <a:gd name="connsiteX17" fmla="*/ 245688 w 2339100"/>
                <a:gd name="connsiteY17" fmla="*/ 2109600 h 3974400"/>
                <a:gd name="connsiteX18" fmla="*/ 548088 w 2339100"/>
                <a:gd name="connsiteY18" fmla="*/ 2167200 h 3974400"/>
                <a:gd name="connsiteX19" fmla="*/ 886488 w 2339100"/>
                <a:gd name="connsiteY19" fmla="*/ 2210400 h 3974400"/>
                <a:gd name="connsiteX20" fmla="*/ 1253688 w 2339100"/>
                <a:gd name="connsiteY20" fmla="*/ 2246400 h 3974400"/>
                <a:gd name="connsiteX21" fmla="*/ 1541688 w 2339100"/>
                <a:gd name="connsiteY21" fmla="*/ 2296800 h 3974400"/>
                <a:gd name="connsiteX22" fmla="*/ 1649688 w 2339100"/>
                <a:gd name="connsiteY22" fmla="*/ 2390400 h 3974400"/>
                <a:gd name="connsiteX23" fmla="*/ 1721688 w 2339100"/>
                <a:gd name="connsiteY23" fmla="*/ 2491200 h 3974400"/>
                <a:gd name="connsiteX24" fmla="*/ 1988088 w 2339100"/>
                <a:gd name="connsiteY24" fmla="*/ 2800800 h 3974400"/>
                <a:gd name="connsiteX25" fmla="*/ 2168088 w 2339100"/>
                <a:gd name="connsiteY25" fmla="*/ 2952000 h 3974400"/>
                <a:gd name="connsiteX26" fmla="*/ 2297688 w 2339100"/>
                <a:gd name="connsiteY26" fmla="*/ 3088800 h 3974400"/>
                <a:gd name="connsiteX27" fmla="*/ 2333688 w 2339100"/>
                <a:gd name="connsiteY27" fmla="*/ 3232800 h 3974400"/>
                <a:gd name="connsiteX28" fmla="*/ 2196888 w 2339100"/>
                <a:gd name="connsiteY28" fmla="*/ 3384000 h 3974400"/>
                <a:gd name="connsiteX29" fmla="*/ 1959288 w 2339100"/>
                <a:gd name="connsiteY29" fmla="*/ 3520800 h 3974400"/>
                <a:gd name="connsiteX30" fmla="*/ 1944888 w 2339100"/>
                <a:gd name="connsiteY30" fmla="*/ 3672000 h 3974400"/>
                <a:gd name="connsiteX31" fmla="*/ 1952088 w 2339100"/>
                <a:gd name="connsiteY31" fmla="*/ 3974400 h 3974400"/>
                <a:gd name="connsiteX0" fmla="*/ 396888 w 2339100"/>
                <a:gd name="connsiteY0" fmla="*/ 0 h 3974400"/>
                <a:gd name="connsiteX1" fmla="*/ 411288 w 2339100"/>
                <a:gd name="connsiteY1" fmla="*/ 518400 h 3974400"/>
                <a:gd name="connsiteX2" fmla="*/ 519288 w 2339100"/>
                <a:gd name="connsiteY2" fmla="*/ 748800 h 3974400"/>
                <a:gd name="connsiteX3" fmla="*/ 764088 w 2339100"/>
                <a:gd name="connsiteY3" fmla="*/ 900000 h 3974400"/>
                <a:gd name="connsiteX4" fmla="*/ 1016088 w 2339100"/>
                <a:gd name="connsiteY4" fmla="*/ 986400 h 3974400"/>
                <a:gd name="connsiteX5" fmla="*/ 1268088 w 2339100"/>
                <a:gd name="connsiteY5" fmla="*/ 1044000 h 3974400"/>
                <a:gd name="connsiteX6" fmla="*/ 1455288 w 2339100"/>
                <a:gd name="connsiteY6" fmla="*/ 1101600 h 3974400"/>
                <a:gd name="connsiteX7" fmla="*/ 1541688 w 2339100"/>
                <a:gd name="connsiteY7" fmla="*/ 1209600 h 3974400"/>
                <a:gd name="connsiteX8" fmla="*/ 1556088 w 2339100"/>
                <a:gd name="connsiteY8" fmla="*/ 1324800 h 3974400"/>
                <a:gd name="connsiteX9" fmla="*/ 1512888 w 2339100"/>
                <a:gd name="connsiteY9" fmla="*/ 1454400 h 3974400"/>
                <a:gd name="connsiteX10" fmla="*/ 1325688 w 2339100"/>
                <a:gd name="connsiteY10" fmla="*/ 1512000 h 3974400"/>
                <a:gd name="connsiteX11" fmla="*/ 1008888 w 2339100"/>
                <a:gd name="connsiteY11" fmla="*/ 1569600 h 3974400"/>
                <a:gd name="connsiteX12" fmla="*/ 605688 w 2339100"/>
                <a:gd name="connsiteY12" fmla="*/ 1605600 h 3974400"/>
                <a:gd name="connsiteX13" fmla="*/ 267288 w 2339100"/>
                <a:gd name="connsiteY13" fmla="*/ 1605600 h 3974400"/>
                <a:gd name="connsiteX14" fmla="*/ 65688 w 2339100"/>
                <a:gd name="connsiteY14" fmla="*/ 1648800 h 3974400"/>
                <a:gd name="connsiteX15" fmla="*/ 888 w 2339100"/>
                <a:gd name="connsiteY15" fmla="*/ 1800000 h 3974400"/>
                <a:gd name="connsiteX16" fmla="*/ 44088 w 2339100"/>
                <a:gd name="connsiteY16" fmla="*/ 1958400 h 3974400"/>
                <a:gd name="connsiteX17" fmla="*/ 245688 w 2339100"/>
                <a:gd name="connsiteY17" fmla="*/ 2109600 h 3974400"/>
                <a:gd name="connsiteX18" fmla="*/ 548088 w 2339100"/>
                <a:gd name="connsiteY18" fmla="*/ 2167200 h 3974400"/>
                <a:gd name="connsiteX19" fmla="*/ 886488 w 2339100"/>
                <a:gd name="connsiteY19" fmla="*/ 2210400 h 3974400"/>
                <a:gd name="connsiteX20" fmla="*/ 1253688 w 2339100"/>
                <a:gd name="connsiteY20" fmla="*/ 2246400 h 3974400"/>
                <a:gd name="connsiteX21" fmla="*/ 1541688 w 2339100"/>
                <a:gd name="connsiteY21" fmla="*/ 2296800 h 3974400"/>
                <a:gd name="connsiteX22" fmla="*/ 1649688 w 2339100"/>
                <a:gd name="connsiteY22" fmla="*/ 2390400 h 3974400"/>
                <a:gd name="connsiteX23" fmla="*/ 1721688 w 2339100"/>
                <a:gd name="connsiteY23" fmla="*/ 2491200 h 3974400"/>
                <a:gd name="connsiteX24" fmla="*/ 1988088 w 2339100"/>
                <a:gd name="connsiteY24" fmla="*/ 2800800 h 3974400"/>
                <a:gd name="connsiteX25" fmla="*/ 2168088 w 2339100"/>
                <a:gd name="connsiteY25" fmla="*/ 2952000 h 3974400"/>
                <a:gd name="connsiteX26" fmla="*/ 2297688 w 2339100"/>
                <a:gd name="connsiteY26" fmla="*/ 3088800 h 3974400"/>
                <a:gd name="connsiteX27" fmla="*/ 2333688 w 2339100"/>
                <a:gd name="connsiteY27" fmla="*/ 3232800 h 3974400"/>
                <a:gd name="connsiteX28" fmla="*/ 2196888 w 2339100"/>
                <a:gd name="connsiteY28" fmla="*/ 3384000 h 3974400"/>
                <a:gd name="connsiteX29" fmla="*/ 1959288 w 2339100"/>
                <a:gd name="connsiteY29" fmla="*/ 3520800 h 3974400"/>
                <a:gd name="connsiteX30" fmla="*/ 1930488 w 2339100"/>
                <a:gd name="connsiteY30" fmla="*/ 3679200 h 3974400"/>
                <a:gd name="connsiteX31" fmla="*/ 1952088 w 2339100"/>
                <a:gd name="connsiteY31" fmla="*/ 3974400 h 3974400"/>
                <a:gd name="connsiteX0" fmla="*/ 396888 w 2339100"/>
                <a:gd name="connsiteY0" fmla="*/ 0 h 4032000"/>
                <a:gd name="connsiteX1" fmla="*/ 411288 w 2339100"/>
                <a:gd name="connsiteY1" fmla="*/ 518400 h 4032000"/>
                <a:gd name="connsiteX2" fmla="*/ 519288 w 2339100"/>
                <a:gd name="connsiteY2" fmla="*/ 748800 h 4032000"/>
                <a:gd name="connsiteX3" fmla="*/ 764088 w 2339100"/>
                <a:gd name="connsiteY3" fmla="*/ 900000 h 4032000"/>
                <a:gd name="connsiteX4" fmla="*/ 1016088 w 2339100"/>
                <a:gd name="connsiteY4" fmla="*/ 986400 h 4032000"/>
                <a:gd name="connsiteX5" fmla="*/ 1268088 w 2339100"/>
                <a:gd name="connsiteY5" fmla="*/ 1044000 h 4032000"/>
                <a:gd name="connsiteX6" fmla="*/ 1455288 w 2339100"/>
                <a:gd name="connsiteY6" fmla="*/ 1101600 h 4032000"/>
                <a:gd name="connsiteX7" fmla="*/ 1541688 w 2339100"/>
                <a:gd name="connsiteY7" fmla="*/ 1209600 h 4032000"/>
                <a:gd name="connsiteX8" fmla="*/ 1556088 w 2339100"/>
                <a:gd name="connsiteY8" fmla="*/ 1324800 h 4032000"/>
                <a:gd name="connsiteX9" fmla="*/ 1512888 w 2339100"/>
                <a:gd name="connsiteY9" fmla="*/ 1454400 h 4032000"/>
                <a:gd name="connsiteX10" fmla="*/ 1325688 w 2339100"/>
                <a:gd name="connsiteY10" fmla="*/ 1512000 h 4032000"/>
                <a:gd name="connsiteX11" fmla="*/ 1008888 w 2339100"/>
                <a:gd name="connsiteY11" fmla="*/ 1569600 h 4032000"/>
                <a:gd name="connsiteX12" fmla="*/ 605688 w 2339100"/>
                <a:gd name="connsiteY12" fmla="*/ 1605600 h 4032000"/>
                <a:gd name="connsiteX13" fmla="*/ 267288 w 2339100"/>
                <a:gd name="connsiteY13" fmla="*/ 1605600 h 4032000"/>
                <a:gd name="connsiteX14" fmla="*/ 65688 w 2339100"/>
                <a:gd name="connsiteY14" fmla="*/ 1648800 h 4032000"/>
                <a:gd name="connsiteX15" fmla="*/ 888 w 2339100"/>
                <a:gd name="connsiteY15" fmla="*/ 1800000 h 4032000"/>
                <a:gd name="connsiteX16" fmla="*/ 44088 w 2339100"/>
                <a:gd name="connsiteY16" fmla="*/ 1958400 h 4032000"/>
                <a:gd name="connsiteX17" fmla="*/ 245688 w 2339100"/>
                <a:gd name="connsiteY17" fmla="*/ 2109600 h 4032000"/>
                <a:gd name="connsiteX18" fmla="*/ 548088 w 2339100"/>
                <a:gd name="connsiteY18" fmla="*/ 2167200 h 4032000"/>
                <a:gd name="connsiteX19" fmla="*/ 886488 w 2339100"/>
                <a:gd name="connsiteY19" fmla="*/ 2210400 h 4032000"/>
                <a:gd name="connsiteX20" fmla="*/ 1253688 w 2339100"/>
                <a:gd name="connsiteY20" fmla="*/ 2246400 h 4032000"/>
                <a:gd name="connsiteX21" fmla="*/ 1541688 w 2339100"/>
                <a:gd name="connsiteY21" fmla="*/ 2296800 h 4032000"/>
                <a:gd name="connsiteX22" fmla="*/ 1649688 w 2339100"/>
                <a:gd name="connsiteY22" fmla="*/ 2390400 h 4032000"/>
                <a:gd name="connsiteX23" fmla="*/ 1721688 w 2339100"/>
                <a:gd name="connsiteY23" fmla="*/ 2491200 h 4032000"/>
                <a:gd name="connsiteX24" fmla="*/ 1988088 w 2339100"/>
                <a:gd name="connsiteY24" fmla="*/ 2800800 h 4032000"/>
                <a:gd name="connsiteX25" fmla="*/ 2168088 w 2339100"/>
                <a:gd name="connsiteY25" fmla="*/ 2952000 h 4032000"/>
                <a:gd name="connsiteX26" fmla="*/ 2297688 w 2339100"/>
                <a:gd name="connsiteY26" fmla="*/ 3088800 h 4032000"/>
                <a:gd name="connsiteX27" fmla="*/ 2333688 w 2339100"/>
                <a:gd name="connsiteY27" fmla="*/ 3232800 h 4032000"/>
                <a:gd name="connsiteX28" fmla="*/ 2196888 w 2339100"/>
                <a:gd name="connsiteY28" fmla="*/ 3384000 h 4032000"/>
                <a:gd name="connsiteX29" fmla="*/ 1959288 w 2339100"/>
                <a:gd name="connsiteY29" fmla="*/ 3520800 h 4032000"/>
                <a:gd name="connsiteX30" fmla="*/ 1930488 w 2339100"/>
                <a:gd name="connsiteY30" fmla="*/ 3679200 h 4032000"/>
                <a:gd name="connsiteX31" fmla="*/ 1952088 w 2339100"/>
                <a:gd name="connsiteY31" fmla="*/ 4032000 h 4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39100" h="4032000">
                  <a:moveTo>
                    <a:pt x="396888" y="0"/>
                  </a:moveTo>
                  <a:cubicBezTo>
                    <a:pt x="384888" y="112800"/>
                    <a:pt x="390888" y="393600"/>
                    <a:pt x="411288" y="518400"/>
                  </a:cubicBezTo>
                  <a:cubicBezTo>
                    <a:pt x="431688" y="643200"/>
                    <a:pt x="460488" y="685200"/>
                    <a:pt x="519288" y="748800"/>
                  </a:cubicBezTo>
                  <a:cubicBezTo>
                    <a:pt x="578088" y="812400"/>
                    <a:pt x="681288" y="860400"/>
                    <a:pt x="764088" y="900000"/>
                  </a:cubicBezTo>
                  <a:cubicBezTo>
                    <a:pt x="846888" y="939600"/>
                    <a:pt x="932088" y="962400"/>
                    <a:pt x="1016088" y="986400"/>
                  </a:cubicBezTo>
                  <a:cubicBezTo>
                    <a:pt x="1100088" y="1010400"/>
                    <a:pt x="1194888" y="1024800"/>
                    <a:pt x="1268088" y="1044000"/>
                  </a:cubicBezTo>
                  <a:cubicBezTo>
                    <a:pt x="1341288" y="1063200"/>
                    <a:pt x="1409688" y="1074000"/>
                    <a:pt x="1455288" y="1101600"/>
                  </a:cubicBezTo>
                  <a:cubicBezTo>
                    <a:pt x="1500888" y="1129200"/>
                    <a:pt x="1524888" y="1172400"/>
                    <a:pt x="1541688" y="1209600"/>
                  </a:cubicBezTo>
                  <a:cubicBezTo>
                    <a:pt x="1558488" y="1246800"/>
                    <a:pt x="1560888" y="1284000"/>
                    <a:pt x="1556088" y="1324800"/>
                  </a:cubicBezTo>
                  <a:cubicBezTo>
                    <a:pt x="1551288" y="1365600"/>
                    <a:pt x="1551288" y="1423200"/>
                    <a:pt x="1512888" y="1454400"/>
                  </a:cubicBezTo>
                  <a:cubicBezTo>
                    <a:pt x="1474488" y="1485600"/>
                    <a:pt x="1409688" y="1492800"/>
                    <a:pt x="1325688" y="1512000"/>
                  </a:cubicBezTo>
                  <a:cubicBezTo>
                    <a:pt x="1241688" y="1531200"/>
                    <a:pt x="1128888" y="1554000"/>
                    <a:pt x="1008888" y="1569600"/>
                  </a:cubicBezTo>
                  <a:cubicBezTo>
                    <a:pt x="888888" y="1585200"/>
                    <a:pt x="729288" y="1599600"/>
                    <a:pt x="605688" y="1605600"/>
                  </a:cubicBezTo>
                  <a:cubicBezTo>
                    <a:pt x="482088" y="1611600"/>
                    <a:pt x="357288" y="1598400"/>
                    <a:pt x="267288" y="1605600"/>
                  </a:cubicBezTo>
                  <a:cubicBezTo>
                    <a:pt x="177288" y="1612800"/>
                    <a:pt x="110088" y="1616400"/>
                    <a:pt x="65688" y="1648800"/>
                  </a:cubicBezTo>
                  <a:cubicBezTo>
                    <a:pt x="21288" y="1681200"/>
                    <a:pt x="4488" y="1748400"/>
                    <a:pt x="888" y="1800000"/>
                  </a:cubicBezTo>
                  <a:cubicBezTo>
                    <a:pt x="-2712" y="1851600"/>
                    <a:pt x="3288" y="1906800"/>
                    <a:pt x="44088" y="1958400"/>
                  </a:cubicBezTo>
                  <a:cubicBezTo>
                    <a:pt x="84888" y="2010000"/>
                    <a:pt x="161688" y="2074800"/>
                    <a:pt x="245688" y="2109600"/>
                  </a:cubicBezTo>
                  <a:cubicBezTo>
                    <a:pt x="329688" y="2144400"/>
                    <a:pt x="441288" y="2150400"/>
                    <a:pt x="548088" y="2167200"/>
                  </a:cubicBezTo>
                  <a:cubicBezTo>
                    <a:pt x="654888" y="2184000"/>
                    <a:pt x="768888" y="2197200"/>
                    <a:pt x="886488" y="2210400"/>
                  </a:cubicBezTo>
                  <a:cubicBezTo>
                    <a:pt x="1004088" y="2223600"/>
                    <a:pt x="1144488" y="2232000"/>
                    <a:pt x="1253688" y="2246400"/>
                  </a:cubicBezTo>
                  <a:cubicBezTo>
                    <a:pt x="1362888" y="2260800"/>
                    <a:pt x="1475688" y="2272800"/>
                    <a:pt x="1541688" y="2296800"/>
                  </a:cubicBezTo>
                  <a:cubicBezTo>
                    <a:pt x="1607688" y="2320800"/>
                    <a:pt x="1619688" y="2358000"/>
                    <a:pt x="1649688" y="2390400"/>
                  </a:cubicBezTo>
                  <a:cubicBezTo>
                    <a:pt x="1679688" y="2422800"/>
                    <a:pt x="1665288" y="2422800"/>
                    <a:pt x="1721688" y="2491200"/>
                  </a:cubicBezTo>
                  <a:cubicBezTo>
                    <a:pt x="1778088" y="2559600"/>
                    <a:pt x="1913688" y="2724000"/>
                    <a:pt x="1988088" y="2800800"/>
                  </a:cubicBezTo>
                  <a:cubicBezTo>
                    <a:pt x="2062488" y="2877600"/>
                    <a:pt x="2116488" y="2904000"/>
                    <a:pt x="2168088" y="2952000"/>
                  </a:cubicBezTo>
                  <a:cubicBezTo>
                    <a:pt x="2219688" y="3000000"/>
                    <a:pt x="2270088" y="3042000"/>
                    <a:pt x="2297688" y="3088800"/>
                  </a:cubicBezTo>
                  <a:cubicBezTo>
                    <a:pt x="2325288" y="3135600"/>
                    <a:pt x="2350488" y="3183600"/>
                    <a:pt x="2333688" y="3232800"/>
                  </a:cubicBezTo>
                  <a:cubicBezTo>
                    <a:pt x="2316888" y="3282000"/>
                    <a:pt x="2259288" y="3336000"/>
                    <a:pt x="2196888" y="3384000"/>
                  </a:cubicBezTo>
                  <a:cubicBezTo>
                    <a:pt x="2134488" y="3432000"/>
                    <a:pt x="2003688" y="3471600"/>
                    <a:pt x="1959288" y="3520800"/>
                  </a:cubicBezTo>
                  <a:cubicBezTo>
                    <a:pt x="1914888" y="3570000"/>
                    <a:pt x="1931688" y="3594000"/>
                    <a:pt x="1930488" y="3679200"/>
                  </a:cubicBezTo>
                  <a:cubicBezTo>
                    <a:pt x="1929288" y="3764400"/>
                    <a:pt x="1947888" y="3918600"/>
                    <a:pt x="1952088" y="4032000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5780676" y="538086"/>
              <a:ext cx="1797248" cy="5550146"/>
            </a:xfrm>
            <a:custGeom>
              <a:avLst/>
              <a:gdLst>
                <a:gd name="connsiteX0" fmla="*/ 234178 w 1516109"/>
                <a:gd name="connsiteY0" fmla="*/ 0 h 4017600"/>
                <a:gd name="connsiteX1" fmla="*/ 241378 w 1516109"/>
                <a:gd name="connsiteY1" fmla="*/ 360000 h 4017600"/>
                <a:gd name="connsiteX2" fmla="*/ 262978 w 1516109"/>
                <a:gd name="connsiteY2" fmla="*/ 662400 h 4017600"/>
                <a:gd name="connsiteX3" fmla="*/ 313378 w 1516109"/>
                <a:gd name="connsiteY3" fmla="*/ 835200 h 4017600"/>
                <a:gd name="connsiteX4" fmla="*/ 507778 w 1516109"/>
                <a:gd name="connsiteY4" fmla="*/ 936000 h 4017600"/>
                <a:gd name="connsiteX5" fmla="*/ 745378 w 1516109"/>
                <a:gd name="connsiteY5" fmla="*/ 1058400 h 4017600"/>
                <a:gd name="connsiteX6" fmla="*/ 817378 w 1516109"/>
                <a:gd name="connsiteY6" fmla="*/ 1202400 h 4017600"/>
                <a:gd name="connsiteX7" fmla="*/ 824578 w 1516109"/>
                <a:gd name="connsiteY7" fmla="*/ 1382400 h 4017600"/>
                <a:gd name="connsiteX8" fmla="*/ 716578 w 1516109"/>
                <a:gd name="connsiteY8" fmla="*/ 1548000 h 4017600"/>
                <a:gd name="connsiteX9" fmla="*/ 522178 w 1516109"/>
                <a:gd name="connsiteY9" fmla="*/ 1656000 h 4017600"/>
                <a:gd name="connsiteX10" fmla="*/ 306178 w 1516109"/>
                <a:gd name="connsiteY10" fmla="*/ 1656000 h 4017600"/>
                <a:gd name="connsiteX11" fmla="*/ 39778 w 1516109"/>
                <a:gd name="connsiteY11" fmla="*/ 1677600 h 4017600"/>
                <a:gd name="connsiteX12" fmla="*/ 3778 w 1516109"/>
                <a:gd name="connsiteY12" fmla="*/ 1756800 h 4017600"/>
                <a:gd name="connsiteX13" fmla="*/ 18178 w 1516109"/>
                <a:gd name="connsiteY13" fmla="*/ 1893600 h 4017600"/>
                <a:gd name="connsiteX14" fmla="*/ 154978 w 1516109"/>
                <a:gd name="connsiteY14" fmla="*/ 2066400 h 4017600"/>
                <a:gd name="connsiteX15" fmla="*/ 450178 w 1516109"/>
                <a:gd name="connsiteY15" fmla="*/ 2174400 h 4017600"/>
                <a:gd name="connsiteX16" fmla="*/ 788578 w 1516109"/>
                <a:gd name="connsiteY16" fmla="*/ 2296800 h 4017600"/>
                <a:gd name="connsiteX17" fmla="*/ 896578 w 1516109"/>
                <a:gd name="connsiteY17" fmla="*/ 2491200 h 4017600"/>
                <a:gd name="connsiteX18" fmla="*/ 1004578 w 1516109"/>
                <a:gd name="connsiteY18" fmla="*/ 2635200 h 4017600"/>
                <a:gd name="connsiteX19" fmla="*/ 1198978 w 1516109"/>
                <a:gd name="connsiteY19" fmla="*/ 2786400 h 4017600"/>
                <a:gd name="connsiteX20" fmla="*/ 1414978 w 1516109"/>
                <a:gd name="connsiteY20" fmla="*/ 2908800 h 4017600"/>
                <a:gd name="connsiteX21" fmla="*/ 1508578 w 1516109"/>
                <a:gd name="connsiteY21" fmla="*/ 3045600 h 4017600"/>
                <a:gd name="connsiteX22" fmla="*/ 1501378 w 1516109"/>
                <a:gd name="connsiteY22" fmla="*/ 3182400 h 4017600"/>
                <a:gd name="connsiteX23" fmla="*/ 1429378 w 1516109"/>
                <a:gd name="connsiteY23" fmla="*/ 3297600 h 4017600"/>
                <a:gd name="connsiteX24" fmla="*/ 1184578 w 1516109"/>
                <a:gd name="connsiteY24" fmla="*/ 3434400 h 4017600"/>
                <a:gd name="connsiteX25" fmla="*/ 903778 w 1516109"/>
                <a:gd name="connsiteY25" fmla="*/ 3535200 h 4017600"/>
                <a:gd name="connsiteX26" fmla="*/ 889378 w 1516109"/>
                <a:gd name="connsiteY26" fmla="*/ 3772800 h 4017600"/>
                <a:gd name="connsiteX27" fmla="*/ 910978 w 1516109"/>
                <a:gd name="connsiteY27" fmla="*/ 4017600 h 4017600"/>
                <a:gd name="connsiteX0" fmla="*/ 234178 w 1516109"/>
                <a:gd name="connsiteY0" fmla="*/ 0 h 4017600"/>
                <a:gd name="connsiteX1" fmla="*/ 241378 w 1516109"/>
                <a:gd name="connsiteY1" fmla="*/ 360000 h 4017600"/>
                <a:gd name="connsiteX2" fmla="*/ 262978 w 1516109"/>
                <a:gd name="connsiteY2" fmla="*/ 662400 h 4017600"/>
                <a:gd name="connsiteX3" fmla="*/ 313378 w 1516109"/>
                <a:gd name="connsiteY3" fmla="*/ 835200 h 4017600"/>
                <a:gd name="connsiteX4" fmla="*/ 507778 w 1516109"/>
                <a:gd name="connsiteY4" fmla="*/ 936000 h 4017600"/>
                <a:gd name="connsiteX5" fmla="*/ 745378 w 1516109"/>
                <a:gd name="connsiteY5" fmla="*/ 1058400 h 4017600"/>
                <a:gd name="connsiteX6" fmla="*/ 817378 w 1516109"/>
                <a:gd name="connsiteY6" fmla="*/ 1202400 h 4017600"/>
                <a:gd name="connsiteX7" fmla="*/ 824578 w 1516109"/>
                <a:gd name="connsiteY7" fmla="*/ 1382400 h 4017600"/>
                <a:gd name="connsiteX8" fmla="*/ 716578 w 1516109"/>
                <a:gd name="connsiteY8" fmla="*/ 1548000 h 4017600"/>
                <a:gd name="connsiteX9" fmla="*/ 522178 w 1516109"/>
                <a:gd name="connsiteY9" fmla="*/ 1634400 h 4017600"/>
                <a:gd name="connsiteX10" fmla="*/ 306178 w 1516109"/>
                <a:gd name="connsiteY10" fmla="*/ 1656000 h 4017600"/>
                <a:gd name="connsiteX11" fmla="*/ 39778 w 1516109"/>
                <a:gd name="connsiteY11" fmla="*/ 1677600 h 4017600"/>
                <a:gd name="connsiteX12" fmla="*/ 3778 w 1516109"/>
                <a:gd name="connsiteY12" fmla="*/ 1756800 h 4017600"/>
                <a:gd name="connsiteX13" fmla="*/ 18178 w 1516109"/>
                <a:gd name="connsiteY13" fmla="*/ 1893600 h 4017600"/>
                <a:gd name="connsiteX14" fmla="*/ 154978 w 1516109"/>
                <a:gd name="connsiteY14" fmla="*/ 2066400 h 4017600"/>
                <a:gd name="connsiteX15" fmla="*/ 450178 w 1516109"/>
                <a:gd name="connsiteY15" fmla="*/ 2174400 h 4017600"/>
                <a:gd name="connsiteX16" fmla="*/ 788578 w 1516109"/>
                <a:gd name="connsiteY16" fmla="*/ 2296800 h 4017600"/>
                <a:gd name="connsiteX17" fmla="*/ 896578 w 1516109"/>
                <a:gd name="connsiteY17" fmla="*/ 2491200 h 4017600"/>
                <a:gd name="connsiteX18" fmla="*/ 1004578 w 1516109"/>
                <a:gd name="connsiteY18" fmla="*/ 2635200 h 4017600"/>
                <a:gd name="connsiteX19" fmla="*/ 1198978 w 1516109"/>
                <a:gd name="connsiteY19" fmla="*/ 2786400 h 4017600"/>
                <a:gd name="connsiteX20" fmla="*/ 1414978 w 1516109"/>
                <a:gd name="connsiteY20" fmla="*/ 2908800 h 4017600"/>
                <a:gd name="connsiteX21" fmla="*/ 1508578 w 1516109"/>
                <a:gd name="connsiteY21" fmla="*/ 3045600 h 4017600"/>
                <a:gd name="connsiteX22" fmla="*/ 1501378 w 1516109"/>
                <a:gd name="connsiteY22" fmla="*/ 3182400 h 4017600"/>
                <a:gd name="connsiteX23" fmla="*/ 1429378 w 1516109"/>
                <a:gd name="connsiteY23" fmla="*/ 3297600 h 4017600"/>
                <a:gd name="connsiteX24" fmla="*/ 1184578 w 1516109"/>
                <a:gd name="connsiteY24" fmla="*/ 3434400 h 4017600"/>
                <a:gd name="connsiteX25" fmla="*/ 903778 w 1516109"/>
                <a:gd name="connsiteY25" fmla="*/ 3535200 h 4017600"/>
                <a:gd name="connsiteX26" fmla="*/ 889378 w 1516109"/>
                <a:gd name="connsiteY26" fmla="*/ 3772800 h 4017600"/>
                <a:gd name="connsiteX27" fmla="*/ 910978 w 1516109"/>
                <a:gd name="connsiteY27" fmla="*/ 4017600 h 4017600"/>
                <a:gd name="connsiteX0" fmla="*/ 266774 w 1548705"/>
                <a:gd name="connsiteY0" fmla="*/ 0 h 4017600"/>
                <a:gd name="connsiteX1" fmla="*/ 273974 w 1548705"/>
                <a:gd name="connsiteY1" fmla="*/ 360000 h 4017600"/>
                <a:gd name="connsiteX2" fmla="*/ 295574 w 1548705"/>
                <a:gd name="connsiteY2" fmla="*/ 662400 h 4017600"/>
                <a:gd name="connsiteX3" fmla="*/ 345974 w 1548705"/>
                <a:gd name="connsiteY3" fmla="*/ 835200 h 4017600"/>
                <a:gd name="connsiteX4" fmla="*/ 540374 w 1548705"/>
                <a:gd name="connsiteY4" fmla="*/ 936000 h 4017600"/>
                <a:gd name="connsiteX5" fmla="*/ 777974 w 1548705"/>
                <a:gd name="connsiteY5" fmla="*/ 1058400 h 4017600"/>
                <a:gd name="connsiteX6" fmla="*/ 849974 w 1548705"/>
                <a:gd name="connsiteY6" fmla="*/ 1202400 h 4017600"/>
                <a:gd name="connsiteX7" fmla="*/ 857174 w 1548705"/>
                <a:gd name="connsiteY7" fmla="*/ 1382400 h 4017600"/>
                <a:gd name="connsiteX8" fmla="*/ 749174 w 1548705"/>
                <a:gd name="connsiteY8" fmla="*/ 1548000 h 4017600"/>
                <a:gd name="connsiteX9" fmla="*/ 554774 w 1548705"/>
                <a:gd name="connsiteY9" fmla="*/ 1634400 h 4017600"/>
                <a:gd name="connsiteX10" fmla="*/ 338774 w 1548705"/>
                <a:gd name="connsiteY10" fmla="*/ 1656000 h 4017600"/>
                <a:gd name="connsiteX11" fmla="*/ 72374 w 1548705"/>
                <a:gd name="connsiteY11" fmla="*/ 1677600 h 4017600"/>
                <a:gd name="connsiteX12" fmla="*/ 374 w 1548705"/>
                <a:gd name="connsiteY12" fmla="*/ 1778400 h 4017600"/>
                <a:gd name="connsiteX13" fmla="*/ 50774 w 1548705"/>
                <a:gd name="connsiteY13" fmla="*/ 1893600 h 4017600"/>
                <a:gd name="connsiteX14" fmla="*/ 187574 w 1548705"/>
                <a:gd name="connsiteY14" fmla="*/ 2066400 h 4017600"/>
                <a:gd name="connsiteX15" fmla="*/ 482774 w 1548705"/>
                <a:gd name="connsiteY15" fmla="*/ 2174400 h 4017600"/>
                <a:gd name="connsiteX16" fmla="*/ 821174 w 1548705"/>
                <a:gd name="connsiteY16" fmla="*/ 2296800 h 4017600"/>
                <a:gd name="connsiteX17" fmla="*/ 929174 w 1548705"/>
                <a:gd name="connsiteY17" fmla="*/ 2491200 h 4017600"/>
                <a:gd name="connsiteX18" fmla="*/ 1037174 w 1548705"/>
                <a:gd name="connsiteY18" fmla="*/ 2635200 h 4017600"/>
                <a:gd name="connsiteX19" fmla="*/ 1231574 w 1548705"/>
                <a:gd name="connsiteY19" fmla="*/ 2786400 h 4017600"/>
                <a:gd name="connsiteX20" fmla="*/ 1447574 w 1548705"/>
                <a:gd name="connsiteY20" fmla="*/ 2908800 h 4017600"/>
                <a:gd name="connsiteX21" fmla="*/ 1541174 w 1548705"/>
                <a:gd name="connsiteY21" fmla="*/ 3045600 h 4017600"/>
                <a:gd name="connsiteX22" fmla="*/ 1533974 w 1548705"/>
                <a:gd name="connsiteY22" fmla="*/ 3182400 h 4017600"/>
                <a:gd name="connsiteX23" fmla="*/ 1461974 w 1548705"/>
                <a:gd name="connsiteY23" fmla="*/ 3297600 h 4017600"/>
                <a:gd name="connsiteX24" fmla="*/ 1217174 w 1548705"/>
                <a:gd name="connsiteY24" fmla="*/ 3434400 h 4017600"/>
                <a:gd name="connsiteX25" fmla="*/ 936374 w 1548705"/>
                <a:gd name="connsiteY25" fmla="*/ 3535200 h 4017600"/>
                <a:gd name="connsiteX26" fmla="*/ 921974 w 1548705"/>
                <a:gd name="connsiteY26" fmla="*/ 3772800 h 4017600"/>
                <a:gd name="connsiteX27" fmla="*/ 943574 w 1548705"/>
                <a:gd name="connsiteY27" fmla="*/ 4017600 h 4017600"/>
                <a:gd name="connsiteX0" fmla="*/ 269329 w 1551260"/>
                <a:gd name="connsiteY0" fmla="*/ 0 h 4017600"/>
                <a:gd name="connsiteX1" fmla="*/ 276529 w 1551260"/>
                <a:gd name="connsiteY1" fmla="*/ 360000 h 4017600"/>
                <a:gd name="connsiteX2" fmla="*/ 298129 w 1551260"/>
                <a:gd name="connsiteY2" fmla="*/ 662400 h 4017600"/>
                <a:gd name="connsiteX3" fmla="*/ 348529 w 1551260"/>
                <a:gd name="connsiteY3" fmla="*/ 835200 h 4017600"/>
                <a:gd name="connsiteX4" fmla="*/ 542929 w 1551260"/>
                <a:gd name="connsiteY4" fmla="*/ 936000 h 4017600"/>
                <a:gd name="connsiteX5" fmla="*/ 780529 w 1551260"/>
                <a:gd name="connsiteY5" fmla="*/ 1058400 h 4017600"/>
                <a:gd name="connsiteX6" fmla="*/ 852529 w 1551260"/>
                <a:gd name="connsiteY6" fmla="*/ 1202400 h 4017600"/>
                <a:gd name="connsiteX7" fmla="*/ 859729 w 1551260"/>
                <a:gd name="connsiteY7" fmla="*/ 1382400 h 4017600"/>
                <a:gd name="connsiteX8" fmla="*/ 751729 w 1551260"/>
                <a:gd name="connsiteY8" fmla="*/ 1548000 h 4017600"/>
                <a:gd name="connsiteX9" fmla="*/ 557329 w 1551260"/>
                <a:gd name="connsiteY9" fmla="*/ 1634400 h 4017600"/>
                <a:gd name="connsiteX10" fmla="*/ 341329 w 1551260"/>
                <a:gd name="connsiteY10" fmla="*/ 1656000 h 4017600"/>
                <a:gd name="connsiteX11" fmla="*/ 74929 w 1551260"/>
                <a:gd name="connsiteY11" fmla="*/ 1677600 h 4017600"/>
                <a:gd name="connsiteX12" fmla="*/ 2929 w 1551260"/>
                <a:gd name="connsiteY12" fmla="*/ 1778400 h 4017600"/>
                <a:gd name="connsiteX13" fmla="*/ 31729 w 1551260"/>
                <a:gd name="connsiteY13" fmla="*/ 1929600 h 4017600"/>
                <a:gd name="connsiteX14" fmla="*/ 190129 w 1551260"/>
                <a:gd name="connsiteY14" fmla="*/ 2066400 h 4017600"/>
                <a:gd name="connsiteX15" fmla="*/ 485329 w 1551260"/>
                <a:gd name="connsiteY15" fmla="*/ 2174400 h 4017600"/>
                <a:gd name="connsiteX16" fmla="*/ 823729 w 1551260"/>
                <a:gd name="connsiteY16" fmla="*/ 2296800 h 4017600"/>
                <a:gd name="connsiteX17" fmla="*/ 931729 w 1551260"/>
                <a:gd name="connsiteY17" fmla="*/ 2491200 h 4017600"/>
                <a:gd name="connsiteX18" fmla="*/ 1039729 w 1551260"/>
                <a:gd name="connsiteY18" fmla="*/ 2635200 h 4017600"/>
                <a:gd name="connsiteX19" fmla="*/ 1234129 w 1551260"/>
                <a:gd name="connsiteY19" fmla="*/ 2786400 h 4017600"/>
                <a:gd name="connsiteX20" fmla="*/ 1450129 w 1551260"/>
                <a:gd name="connsiteY20" fmla="*/ 2908800 h 4017600"/>
                <a:gd name="connsiteX21" fmla="*/ 1543729 w 1551260"/>
                <a:gd name="connsiteY21" fmla="*/ 3045600 h 4017600"/>
                <a:gd name="connsiteX22" fmla="*/ 1536529 w 1551260"/>
                <a:gd name="connsiteY22" fmla="*/ 3182400 h 4017600"/>
                <a:gd name="connsiteX23" fmla="*/ 1464529 w 1551260"/>
                <a:gd name="connsiteY23" fmla="*/ 3297600 h 4017600"/>
                <a:gd name="connsiteX24" fmla="*/ 1219729 w 1551260"/>
                <a:gd name="connsiteY24" fmla="*/ 3434400 h 4017600"/>
                <a:gd name="connsiteX25" fmla="*/ 938929 w 1551260"/>
                <a:gd name="connsiteY25" fmla="*/ 3535200 h 4017600"/>
                <a:gd name="connsiteX26" fmla="*/ 924529 w 1551260"/>
                <a:gd name="connsiteY26" fmla="*/ 3772800 h 4017600"/>
                <a:gd name="connsiteX27" fmla="*/ 946129 w 1551260"/>
                <a:gd name="connsiteY27" fmla="*/ 4017600 h 40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551260" h="4017600">
                  <a:moveTo>
                    <a:pt x="269329" y="0"/>
                  </a:moveTo>
                  <a:cubicBezTo>
                    <a:pt x="270529" y="124800"/>
                    <a:pt x="271729" y="249600"/>
                    <a:pt x="276529" y="360000"/>
                  </a:cubicBezTo>
                  <a:cubicBezTo>
                    <a:pt x="281329" y="470400"/>
                    <a:pt x="286129" y="583200"/>
                    <a:pt x="298129" y="662400"/>
                  </a:cubicBezTo>
                  <a:cubicBezTo>
                    <a:pt x="310129" y="741600"/>
                    <a:pt x="307729" y="789600"/>
                    <a:pt x="348529" y="835200"/>
                  </a:cubicBezTo>
                  <a:cubicBezTo>
                    <a:pt x="389329" y="880800"/>
                    <a:pt x="542929" y="936000"/>
                    <a:pt x="542929" y="936000"/>
                  </a:cubicBezTo>
                  <a:cubicBezTo>
                    <a:pt x="614929" y="973200"/>
                    <a:pt x="728929" y="1014000"/>
                    <a:pt x="780529" y="1058400"/>
                  </a:cubicBezTo>
                  <a:cubicBezTo>
                    <a:pt x="832129" y="1102800"/>
                    <a:pt x="839329" y="1148400"/>
                    <a:pt x="852529" y="1202400"/>
                  </a:cubicBezTo>
                  <a:cubicBezTo>
                    <a:pt x="865729" y="1256400"/>
                    <a:pt x="876529" y="1324800"/>
                    <a:pt x="859729" y="1382400"/>
                  </a:cubicBezTo>
                  <a:cubicBezTo>
                    <a:pt x="842929" y="1440000"/>
                    <a:pt x="802129" y="1506000"/>
                    <a:pt x="751729" y="1548000"/>
                  </a:cubicBezTo>
                  <a:cubicBezTo>
                    <a:pt x="701329" y="1590000"/>
                    <a:pt x="625729" y="1616400"/>
                    <a:pt x="557329" y="1634400"/>
                  </a:cubicBezTo>
                  <a:cubicBezTo>
                    <a:pt x="488929" y="1652400"/>
                    <a:pt x="421729" y="1648800"/>
                    <a:pt x="341329" y="1656000"/>
                  </a:cubicBezTo>
                  <a:cubicBezTo>
                    <a:pt x="260929" y="1663200"/>
                    <a:pt x="131329" y="1657200"/>
                    <a:pt x="74929" y="1677600"/>
                  </a:cubicBezTo>
                  <a:cubicBezTo>
                    <a:pt x="18529" y="1698000"/>
                    <a:pt x="10129" y="1736400"/>
                    <a:pt x="2929" y="1778400"/>
                  </a:cubicBezTo>
                  <a:cubicBezTo>
                    <a:pt x="-4271" y="1820400"/>
                    <a:pt x="529" y="1881600"/>
                    <a:pt x="31729" y="1929600"/>
                  </a:cubicBezTo>
                  <a:cubicBezTo>
                    <a:pt x="62929" y="1977600"/>
                    <a:pt x="114529" y="2025600"/>
                    <a:pt x="190129" y="2066400"/>
                  </a:cubicBezTo>
                  <a:cubicBezTo>
                    <a:pt x="265729" y="2107200"/>
                    <a:pt x="485329" y="2174400"/>
                    <a:pt x="485329" y="2174400"/>
                  </a:cubicBezTo>
                  <a:cubicBezTo>
                    <a:pt x="590929" y="2212800"/>
                    <a:pt x="749329" y="2244000"/>
                    <a:pt x="823729" y="2296800"/>
                  </a:cubicBezTo>
                  <a:cubicBezTo>
                    <a:pt x="898129" y="2349600"/>
                    <a:pt x="895729" y="2434800"/>
                    <a:pt x="931729" y="2491200"/>
                  </a:cubicBezTo>
                  <a:cubicBezTo>
                    <a:pt x="967729" y="2547600"/>
                    <a:pt x="989329" y="2586000"/>
                    <a:pt x="1039729" y="2635200"/>
                  </a:cubicBezTo>
                  <a:cubicBezTo>
                    <a:pt x="1090129" y="2684400"/>
                    <a:pt x="1165729" y="2740800"/>
                    <a:pt x="1234129" y="2786400"/>
                  </a:cubicBezTo>
                  <a:cubicBezTo>
                    <a:pt x="1302529" y="2832000"/>
                    <a:pt x="1398529" y="2865600"/>
                    <a:pt x="1450129" y="2908800"/>
                  </a:cubicBezTo>
                  <a:cubicBezTo>
                    <a:pt x="1501729" y="2952000"/>
                    <a:pt x="1529329" y="3000000"/>
                    <a:pt x="1543729" y="3045600"/>
                  </a:cubicBezTo>
                  <a:cubicBezTo>
                    <a:pt x="1558129" y="3091200"/>
                    <a:pt x="1549729" y="3140400"/>
                    <a:pt x="1536529" y="3182400"/>
                  </a:cubicBezTo>
                  <a:cubicBezTo>
                    <a:pt x="1523329" y="3224400"/>
                    <a:pt x="1517329" y="3255600"/>
                    <a:pt x="1464529" y="3297600"/>
                  </a:cubicBezTo>
                  <a:cubicBezTo>
                    <a:pt x="1411729" y="3339600"/>
                    <a:pt x="1307329" y="3394800"/>
                    <a:pt x="1219729" y="3434400"/>
                  </a:cubicBezTo>
                  <a:cubicBezTo>
                    <a:pt x="1132129" y="3474000"/>
                    <a:pt x="988129" y="3478800"/>
                    <a:pt x="938929" y="3535200"/>
                  </a:cubicBezTo>
                  <a:cubicBezTo>
                    <a:pt x="889729" y="3591600"/>
                    <a:pt x="923329" y="3692400"/>
                    <a:pt x="924529" y="3772800"/>
                  </a:cubicBezTo>
                  <a:cubicBezTo>
                    <a:pt x="925729" y="3853200"/>
                    <a:pt x="946129" y="4017600"/>
                    <a:pt x="946129" y="401760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6568193" y="548032"/>
              <a:ext cx="1478665" cy="5510360"/>
            </a:xfrm>
            <a:custGeom>
              <a:avLst/>
              <a:gdLst>
                <a:gd name="connsiteX0" fmla="*/ 0 w 1249200"/>
                <a:gd name="connsiteY0" fmla="*/ 0 h 3988800"/>
                <a:gd name="connsiteX1" fmla="*/ 14400 w 1249200"/>
                <a:gd name="connsiteY1" fmla="*/ 489600 h 3988800"/>
                <a:gd name="connsiteX2" fmla="*/ 36000 w 1249200"/>
                <a:gd name="connsiteY2" fmla="*/ 763200 h 3988800"/>
                <a:gd name="connsiteX3" fmla="*/ 165600 w 1249200"/>
                <a:gd name="connsiteY3" fmla="*/ 950400 h 3988800"/>
                <a:gd name="connsiteX4" fmla="*/ 432000 w 1249200"/>
                <a:gd name="connsiteY4" fmla="*/ 1022400 h 3988800"/>
                <a:gd name="connsiteX5" fmla="*/ 489600 w 1249200"/>
                <a:gd name="connsiteY5" fmla="*/ 1080000 h 3988800"/>
                <a:gd name="connsiteX6" fmla="*/ 489600 w 1249200"/>
                <a:gd name="connsiteY6" fmla="*/ 1202400 h 3988800"/>
                <a:gd name="connsiteX7" fmla="*/ 460800 w 1249200"/>
                <a:gd name="connsiteY7" fmla="*/ 1360800 h 3988800"/>
                <a:gd name="connsiteX8" fmla="*/ 331200 w 1249200"/>
                <a:gd name="connsiteY8" fmla="*/ 1548000 h 3988800"/>
                <a:gd name="connsiteX9" fmla="*/ 259200 w 1249200"/>
                <a:gd name="connsiteY9" fmla="*/ 1663200 h 3988800"/>
                <a:gd name="connsiteX10" fmla="*/ 208800 w 1249200"/>
                <a:gd name="connsiteY10" fmla="*/ 1836000 h 3988800"/>
                <a:gd name="connsiteX11" fmla="*/ 216000 w 1249200"/>
                <a:gd name="connsiteY11" fmla="*/ 1994400 h 3988800"/>
                <a:gd name="connsiteX12" fmla="*/ 273600 w 1249200"/>
                <a:gd name="connsiteY12" fmla="*/ 2116800 h 3988800"/>
                <a:gd name="connsiteX13" fmla="*/ 417600 w 1249200"/>
                <a:gd name="connsiteY13" fmla="*/ 2188800 h 3988800"/>
                <a:gd name="connsiteX14" fmla="*/ 597600 w 1249200"/>
                <a:gd name="connsiteY14" fmla="*/ 2268000 h 3988800"/>
                <a:gd name="connsiteX15" fmla="*/ 633600 w 1249200"/>
                <a:gd name="connsiteY15" fmla="*/ 2433600 h 3988800"/>
                <a:gd name="connsiteX16" fmla="*/ 633600 w 1249200"/>
                <a:gd name="connsiteY16" fmla="*/ 2635200 h 3988800"/>
                <a:gd name="connsiteX17" fmla="*/ 849600 w 1249200"/>
                <a:gd name="connsiteY17" fmla="*/ 2822400 h 3988800"/>
                <a:gd name="connsiteX18" fmla="*/ 1173600 w 1249200"/>
                <a:gd name="connsiteY18" fmla="*/ 2973600 h 3988800"/>
                <a:gd name="connsiteX19" fmla="*/ 1238400 w 1249200"/>
                <a:gd name="connsiteY19" fmla="*/ 3168000 h 3988800"/>
                <a:gd name="connsiteX20" fmla="*/ 1216800 w 1249200"/>
                <a:gd name="connsiteY20" fmla="*/ 3326400 h 3988800"/>
                <a:gd name="connsiteX21" fmla="*/ 936000 w 1249200"/>
                <a:gd name="connsiteY21" fmla="*/ 3441600 h 3988800"/>
                <a:gd name="connsiteX22" fmla="*/ 698400 w 1249200"/>
                <a:gd name="connsiteY22" fmla="*/ 3456000 h 3988800"/>
                <a:gd name="connsiteX23" fmla="*/ 590400 w 1249200"/>
                <a:gd name="connsiteY23" fmla="*/ 3528000 h 3988800"/>
                <a:gd name="connsiteX24" fmla="*/ 568800 w 1249200"/>
                <a:gd name="connsiteY24" fmla="*/ 3650400 h 3988800"/>
                <a:gd name="connsiteX25" fmla="*/ 540000 w 1249200"/>
                <a:gd name="connsiteY25" fmla="*/ 3787200 h 3988800"/>
                <a:gd name="connsiteX26" fmla="*/ 554400 w 1249200"/>
                <a:gd name="connsiteY26" fmla="*/ 3988800 h 3988800"/>
                <a:gd name="connsiteX0" fmla="*/ 0 w 1249200"/>
                <a:gd name="connsiteY0" fmla="*/ 0 h 3988800"/>
                <a:gd name="connsiteX1" fmla="*/ 14400 w 1249200"/>
                <a:gd name="connsiteY1" fmla="*/ 489600 h 3988800"/>
                <a:gd name="connsiteX2" fmla="*/ 36000 w 1249200"/>
                <a:gd name="connsiteY2" fmla="*/ 763200 h 3988800"/>
                <a:gd name="connsiteX3" fmla="*/ 165600 w 1249200"/>
                <a:gd name="connsiteY3" fmla="*/ 950400 h 3988800"/>
                <a:gd name="connsiteX4" fmla="*/ 360000 w 1249200"/>
                <a:gd name="connsiteY4" fmla="*/ 1022400 h 3988800"/>
                <a:gd name="connsiteX5" fmla="*/ 489600 w 1249200"/>
                <a:gd name="connsiteY5" fmla="*/ 1080000 h 3988800"/>
                <a:gd name="connsiteX6" fmla="*/ 489600 w 1249200"/>
                <a:gd name="connsiteY6" fmla="*/ 1202400 h 3988800"/>
                <a:gd name="connsiteX7" fmla="*/ 460800 w 1249200"/>
                <a:gd name="connsiteY7" fmla="*/ 1360800 h 3988800"/>
                <a:gd name="connsiteX8" fmla="*/ 331200 w 1249200"/>
                <a:gd name="connsiteY8" fmla="*/ 1548000 h 3988800"/>
                <a:gd name="connsiteX9" fmla="*/ 259200 w 1249200"/>
                <a:gd name="connsiteY9" fmla="*/ 1663200 h 3988800"/>
                <a:gd name="connsiteX10" fmla="*/ 208800 w 1249200"/>
                <a:gd name="connsiteY10" fmla="*/ 1836000 h 3988800"/>
                <a:gd name="connsiteX11" fmla="*/ 216000 w 1249200"/>
                <a:gd name="connsiteY11" fmla="*/ 1994400 h 3988800"/>
                <a:gd name="connsiteX12" fmla="*/ 273600 w 1249200"/>
                <a:gd name="connsiteY12" fmla="*/ 2116800 h 3988800"/>
                <a:gd name="connsiteX13" fmla="*/ 417600 w 1249200"/>
                <a:gd name="connsiteY13" fmla="*/ 2188800 h 3988800"/>
                <a:gd name="connsiteX14" fmla="*/ 597600 w 1249200"/>
                <a:gd name="connsiteY14" fmla="*/ 2268000 h 3988800"/>
                <a:gd name="connsiteX15" fmla="*/ 633600 w 1249200"/>
                <a:gd name="connsiteY15" fmla="*/ 2433600 h 3988800"/>
                <a:gd name="connsiteX16" fmla="*/ 633600 w 1249200"/>
                <a:gd name="connsiteY16" fmla="*/ 2635200 h 3988800"/>
                <a:gd name="connsiteX17" fmla="*/ 849600 w 1249200"/>
                <a:gd name="connsiteY17" fmla="*/ 2822400 h 3988800"/>
                <a:gd name="connsiteX18" fmla="*/ 1173600 w 1249200"/>
                <a:gd name="connsiteY18" fmla="*/ 2973600 h 3988800"/>
                <a:gd name="connsiteX19" fmla="*/ 1238400 w 1249200"/>
                <a:gd name="connsiteY19" fmla="*/ 3168000 h 3988800"/>
                <a:gd name="connsiteX20" fmla="*/ 1216800 w 1249200"/>
                <a:gd name="connsiteY20" fmla="*/ 3326400 h 3988800"/>
                <a:gd name="connsiteX21" fmla="*/ 936000 w 1249200"/>
                <a:gd name="connsiteY21" fmla="*/ 3441600 h 3988800"/>
                <a:gd name="connsiteX22" fmla="*/ 698400 w 1249200"/>
                <a:gd name="connsiteY22" fmla="*/ 3456000 h 3988800"/>
                <a:gd name="connsiteX23" fmla="*/ 590400 w 1249200"/>
                <a:gd name="connsiteY23" fmla="*/ 3528000 h 3988800"/>
                <a:gd name="connsiteX24" fmla="*/ 568800 w 1249200"/>
                <a:gd name="connsiteY24" fmla="*/ 3650400 h 3988800"/>
                <a:gd name="connsiteX25" fmla="*/ 540000 w 1249200"/>
                <a:gd name="connsiteY25" fmla="*/ 3787200 h 3988800"/>
                <a:gd name="connsiteX26" fmla="*/ 554400 w 1249200"/>
                <a:gd name="connsiteY26" fmla="*/ 3988800 h 3988800"/>
                <a:gd name="connsiteX0" fmla="*/ 0 w 1249200"/>
                <a:gd name="connsiteY0" fmla="*/ 0 h 3988800"/>
                <a:gd name="connsiteX1" fmla="*/ 14400 w 1249200"/>
                <a:gd name="connsiteY1" fmla="*/ 489600 h 3988800"/>
                <a:gd name="connsiteX2" fmla="*/ 36000 w 1249200"/>
                <a:gd name="connsiteY2" fmla="*/ 763200 h 3988800"/>
                <a:gd name="connsiteX3" fmla="*/ 165600 w 1249200"/>
                <a:gd name="connsiteY3" fmla="*/ 950400 h 3988800"/>
                <a:gd name="connsiteX4" fmla="*/ 360000 w 1249200"/>
                <a:gd name="connsiteY4" fmla="*/ 1022400 h 3988800"/>
                <a:gd name="connsiteX5" fmla="*/ 475200 w 1249200"/>
                <a:gd name="connsiteY5" fmla="*/ 1101600 h 3988800"/>
                <a:gd name="connsiteX6" fmla="*/ 489600 w 1249200"/>
                <a:gd name="connsiteY6" fmla="*/ 1202400 h 3988800"/>
                <a:gd name="connsiteX7" fmla="*/ 460800 w 1249200"/>
                <a:gd name="connsiteY7" fmla="*/ 1360800 h 3988800"/>
                <a:gd name="connsiteX8" fmla="*/ 331200 w 1249200"/>
                <a:gd name="connsiteY8" fmla="*/ 1548000 h 3988800"/>
                <a:gd name="connsiteX9" fmla="*/ 259200 w 1249200"/>
                <a:gd name="connsiteY9" fmla="*/ 1663200 h 3988800"/>
                <a:gd name="connsiteX10" fmla="*/ 208800 w 1249200"/>
                <a:gd name="connsiteY10" fmla="*/ 1836000 h 3988800"/>
                <a:gd name="connsiteX11" fmla="*/ 216000 w 1249200"/>
                <a:gd name="connsiteY11" fmla="*/ 1994400 h 3988800"/>
                <a:gd name="connsiteX12" fmla="*/ 273600 w 1249200"/>
                <a:gd name="connsiteY12" fmla="*/ 2116800 h 3988800"/>
                <a:gd name="connsiteX13" fmla="*/ 417600 w 1249200"/>
                <a:gd name="connsiteY13" fmla="*/ 2188800 h 3988800"/>
                <a:gd name="connsiteX14" fmla="*/ 597600 w 1249200"/>
                <a:gd name="connsiteY14" fmla="*/ 2268000 h 3988800"/>
                <a:gd name="connsiteX15" fmla="*/ 633600 w 1249200"/>
                <a:gd name="connsiteY15" fmla="*/ 2433600 h 3988800"/>
                <a:gd name="connsiteX16" fmla="*/ 633600 w 1249200"/>
                <a:gd name="connsiteY16" fmla="*/ 2635200 h 3988800"/>
                <a:gd name="connsiteX17" fmla="*/ 849600 w 1249200"/>
                <a:gd name="connsiteY17" fmla="*/ 2822400 h 3988800"/>
                <a:gd name="connsiteX18" fmla="*/ 1173600 w 1249200"/>
                <a:gd name="connsiteY18" fmla="*/ 2973600 h 3988800"/>
                <a:gd name="connsiteX19" fmla="*/ 1238400 w 1249200"/>
                <a:gd name="connsiteY19" fmla="*/ 3168000 h 3988800"/>
                <a:gd name="connsiteX20" fmla="*/ 1216800 w 1249200"/>
                <a:gd name="connsiteY20" fmla="*/ 3326400 h 3988800"/>
                <a:gd name="connsiteX21" fmla="*/ 936000 w 1249200"/>
                <a:gd name="connsiteY21" fmla="*/ 3441600 h 3988800"/>
                <a:gd name="connsiteX22" fmla="*/ 698400 w 1249200"/>
                <a:gd name="connsiteY22" fmla="*/ 3456000 h 3988800"/>
                <a:gd name="connsiteX23" fmla="*/ 590400 w 1249200"/>
                <a:gd name="connsiteY23" fmla="*/ 3528000 h 3988800"/>
                <a:gd name="connsiteX24" fmla="*/ 568800 w 1249200"/>
                <a:gd name="connsiteY24" fmla="*/ 3650400 h 3988800"/>
                <a:gd name="connsiteX25" fmla="*/ 540000 w 1249200"/>
                <a:gd name="connsiteY25" fmla="*/ 3787200 h 3988800"/>
                <a:gd name="connsiteX26" fmla="*/ 554400 w 1249200"/>
                <a:gd name="connsiteY26" fmla="*/ 3988800 h 3988800"/>
                <a:gd name="connsiteX0" fmla="*/ 0 w 1249200"/>
                <a:gd name="connsiteY0" fmla="*/ 0 h 3988800"/>
                <a:gd name="connsiteX1" fmla="*/ 14400 w 1249200"/>
                <a:gd name="connsiteY1" fmla="*/ 489600 h 3988800"/>
                <a:gd name="connsiteX2" fmla="*/ 36000 w 1249200"/>
                <a:gd name="connsiteY2" fmla="*/ 763200 h 3988800"/>
                <a:gd name="connsiteX3" fmla="*/ 165600 w 1249200"/>
                <a:gd name="connsiteY3" fmla="*/ 950400 h 3988800"/>
                <a:gd name="connsiteX4" fmla="*/ 360000 w 1249200"/>
                <a:gd name="connsiteY4" fmla="*/ 1022400 h 3988800"/>
                <a:gd name="connsiteX5" fmla="*/ 475200 w 1249200"/>
                <a:gd name="connsiteY5" fmla="*/ 1101600 h 3988800"/>
                <a:gd name="connsiteX6" fmla="*/ 489600 w 1249200"/>
                <a:gd name="connsiteY6" fmla="*/ 1202400 h 3988800"/>
                <a:gd name="connsiteX7" fmla="*/ 460800 w 1249200"/>
                <a:gd name="connsiteY7" fmla="*/ 1360800 h 3988800"/>
                <a:gd name="connsiteX8" fmla="*/ 331200 w 1249200"/>
                <a:gd name="connsiteY8" fmla="*/ 1548000 h 3988800"/>
                <a:gd name="connsiteX9" fmla="*/ 259200 w 1249200"/>
                <a:gd name="connsiteY9" fmla="*/ 1663200 h 3988800"/>
                <a:gd name="connsiteX10" fmla="*/ 208800 w 1249200"/>
                <a:gd name="connsiteY10" fmla="*/ 1836000 h 3988800"/>
                <a:gd name="connsiteX11" fmla="*/ 216000 w 1249200"/>
                <a:gd name="connsiteY11" fmla="*/ 1994400 h 3988800"/>
                <a:gd name="connsiteX12" fmla="*/ 273600 w 1249200"/>
                <a:gd name="connsiteY12" fmla="*/ 2116800 h 3988800"/>
                <a:gd name="connsiteX13" fmla="*/ 417600 w 1249200"/>
                <a:gd name="connsiteY13" fmla="*/ 2188800 h 3988800"/>
                <a:gd name="connsiteX14" fmla="*/ 568800 w 1249200"/>
                <a:gd name="connsiteY14" fmla="*/ 2296800 h 3988800"/>
                <a:gd name="connsiteX15" fmla="*/ 633600 w 1249200"/>
                <a:gd name="connsiteY15" fmla="*/ 2433600 h 3988800"/>
                <a:gd name="connsiteX16" fmla="*/ 633600 w 1249200"/>
                <a:gd name="connsiteY16" fmla="*/ 2635200 h 3988800"/>
                <a:gd name="connsiteX17" fmla="*/ 849600 w 1249200"/>
                <a:gd name="connsiteY17" fmla="*/ 2822400 h 3988800"/>
                <a:gd name="connsiteX18" fmla="*/ 1173600 w 1249200"/>
                <a:gd name="connsiteY18" fmla="*/ 2973600 h 3988800"/>
                <a:gd name="connsiteX19" fmla="*/ 1238400 w 1249200"/>
                <a:gd name="connsiteY19" fmla="*/ 3168000 h 3988800"/>
                <a:gd name="connsiteX20" fmla="*/ 1216800 w 1249200"/>
                <a:gd name="connsiteY20" fmla="*/ 3326400 h 3988800"/>
                <a:gd name="connsiteX21" fmla="*/ 936000 w 1249200"/>
                <a:gd name="connsiteY21" fmla="*/ 3441600 h 3988800"/>
                <a:gd name="connsiteX22" fmla="*/ 698400 w 1249200"/>
                <a:gd name="connsiteY22" fmla="*/ 3456000 h 3988800"/>
                <a:gd name="connsiteX23" fmla="*/ 590400 w 1249200"/>
                <a:gd name="connsiteY23" fmla="*/ 3528000 h 3988800"/>
                <a:gd name="connsiteX24" fmla="*/ 568800 w 1249200"/>
                <a:gd name="connsiteY24" fmla="*/ 3650400 h 3988800"/>
                <a:gd name="connsiteX25" fmla="*/ 540000 w 1249200"/>
                <a:gd name="connsiteY25" fmla="*/ 3787200 h 3988800"/>
                <a:gd name="connsiteX26" fmla="*/ 554400 w 1249200"/>
                <a:gd name="connsiteY26" fmla="*/ 3988800 h 3988800"/>
                <a:gd name="connsiteX0" fmla="*/ 0 w 1249200"/>
                <a:gd name="connsiteY0" fmla="*/ 0 h 3988800"/>
                <a:gd name="connsiteX1" fmla="*/ 14400 w 1249200"/>
                <a:gd name="connsiteY1" fmla="*/ 489600 h 3988800"/>
                <a:gd name="connsiteX2" fmla="*/ 36000 w 1249200"/>
                <a:gd name="connsiteY2" fmla="*/ 763200 h 3988800"/>
                <a:gd name="connsiteX3" fmla="*/ 165600 w 1249200"/>
                <a:gd name="connsiteY3" fmla="*/ 950400 h 3988800"/>
                <a:gd name="connsiteX4" fmla="*/ 360000 w 1249200"/>
                <a:gd name="connsiteY4" fmla="*/ 1022400 h 3988800"/>
                <a:gd name="connsiteX5" fmla="*/ 475200 w 1249200"/>
                <a:gd name="connsiteY5" fmla="*/ 1101600 h 3988800"/>
                <a:gd name="connsiteX6" fmla="*/ 489600 w 1249200"/>
                <a:gd name="connsiteY6" fmla="*/ 1202400 h 3988800"/>
                <a:gd name="connsiteX7" fmla="*/ 460800 w 1249200"/>
                <a:gd name="connsiteY7" fmla="*/ 1360800 h 3988800"/>
                <a:gd name="connsiteX8" fmla="*/ 331200 w 1249200"/>
                <a:gd name="connsiteY8" fmla="*/ 1548000 h 3988800"/>
                <a:gd name="connsiteX9" fmla="*/ 259200 w 1249200"/>
                <a:gd name="connsiteY9" fmla="*/ 1663200 h 3988800"/>
                <a:gd name="connsiteX10" fmla="*/ 208800 w 1249200"/>
                <a:gd name="connsiteY10" fmla="*/ 1836000 h 3988800"/>
                <a:gd name="connsiteX11" fmla="*/ 216000 w 1249200"/>
                <a:gd name="connsiteY11" fmla="*/ 1994400 h 3988800"/>
                <a:gd name="connsiteX12" fmla="*/ 273600 w 1249200"/>
                <a:gd name="connsiteY12" fmla="*/ 2116800 h 3988800"/>
                <a:gd name="connsiteX13" fmla="*/ 417600 w 1249200"/>
                <a:gd name="connsiteY13" fmla="*/ 2188800 h 3988800"/>
                <a:gd name="connsiteX14" fmla="*/ 568800 w 1249200"/>
                <a:gd name="connsiteY14" fmla="*/ 2296800 h 3988800"/>
                <a:gd name="connsiteX15" fmla="*/ 633600 w 1249200"/>
                <a:gd name="connsiteY15" fmla="*/ 2433600 h 3988800"/>
                <a:gd name="connsiteX16" fmla="*/ 662400 w 1249200"/>
                <a:gd name="connsiteY16" fmla="*/ 2656800 h 3988800"/>
                <a:gd name="connsiteX17" fmla="*/ 849600 w 1249200"/>
                <a:gd name="connsiteY17" fmla="*/ 2822400 h 3988800"/>
                <a:gd name="connsiteX18" fmla="*/ 1173600 w 1249200"/>
                <a:gd name="connsiteY18" fmla="*/ 2973600 h 3988800"/>
                <a:gd name="connsiteX19" fmla="*/ 1238400 w 1249200"/>
                <a:gd name="connsiteY19" fmla="*/ 3168000 h 3988800"/>
                <a:gd name="connsiteX20" fmla="*/ 1216800 w 1249200"/>
                <a:gd name="connsiteY20" fmla="*/ 3326400 h 3988800"/>
                <a:gd name="connsiteX21" fmla="*/ 936000 w 1249200"/>
                <a:gd name="connsiteY21" fmla="*/ 3441600 h 3988800"/>
                <a:gd name="connsiteX22" fmla="*/ 698400 w 1249200"/>
                <a:gd name="connsiteY22" fmla="*/ 3456000 h 3988800"/>
                <a:gd name="connsiteX23" fmla="*/ 590400 w 1249200"/>
                <a:gd name="connsiteY23" fmla="*/ 3528000 h 3988800"/>
                <a:gd name="connsiteX24" fmla="*/ 568800 w 1249200"/>
                <a:gd name="connsiteY24" fmla="*/ 3650400 h 3988800"/>
                <a:gd name="connsiteX25" fmla="*/ 540000 w 1249200"/>
                <a:gd name="connsiteY25" fmla="*/ 3787200 h 3988800"/>
                <a:gd name="connsiteX26" fmla="*/ 554400 w 1249200"/>
                <a:gd name="connsiteY26" fmla="*/ 3988800 h 3988800"/>
                <a:gd name="connsiteX0" fmla="*/ 0 w 1252931"/>
                <a:gd name="connsiteY0" fmla="*/ 0 h 3988800"/>
                <a:gd name="connsiteX1" fmla="*/ 14400 w 1252931"/>
                <a:gd name="connsiteY1" fmla="*/ 489600 h 3988800"/>
                <a:gd name="connsiteX2" fmla="*/ 36000 w 1252931"/>
                <a:gd name="connsiteY2" fmla="*/ 763200 h 3988800"/>
                <a:gd name="connsiteX3" fmla="*/ 165600 w 1252931"/>
                <a:gd name="connsiteY3" fmla="*/ 950400 h 3988800"/>
                <a:gd name="connsiteX4" fmla="*/ 360000 w 1252931"/>
                <a:gd name="connsiteY4" fmla="*/ 1022400 h 3988800"/>
                <a:gd name="connsiteX5" fmla="*/ 475200 w 1252931"/>
                <a:gd name="connsiteY5" fmla="*/ 1101600 h 3988800"/>
                <a:gd name="connsiteX6" fmla="*/ 489600 w 1252931"/>
                <a:gd name="connsiteY6" fmla="*/ 1202400 h 3988800"/>
                <a:gd name="connsiteX7" fmla="*/ 460800 w 1252931"/>
                <a:gd name="connsiteY7" fmla="*/ 1360800 h 3988800"/>
                <a:gd name="connsiteX8" fmla="*/ 331200 w 1252931"/>
                <a:gd name="connsiteY8" fmla="*/ 1548000 h 3988800"/>
                <a:gd name="connsiteX9" fmla="*/ 259200 w 1252931"/>
                <a:gd name="connsiteY9" fmla="*/ 1663200 h 3988800"/>
                <a:gd name="connsiteX10" fmla="*/ 208800 w 1252931"/>
                <a:gd name="connsiteY10" fmla="*/ 1836000 h 3988800"/>
                <a:gd name="connsiteX11" fmla="*/ 216000 w 1252931"/>
                <a:gd name="connsiteY11" fmla="*/ 1994400 h 3988800"/>
                <a:gd name="connsiteX12" fmla="*/ 273600 w 1252931"/>
                <a:gd name="connsiteY12" fmla="*/ 2116800 h 3988800"/>
                <a:gd name="connsiteX13" fmla="*/ 417600 w 1252931"/>
                <a:gd name="connsiteY13" fmla="*/ 2188800 h 3988800"/>
                <a:gd name="connsiteX14" fmla="*/ 568800 w 1252931"/>
                <a:gd name="connsiteY14" fmla="*/ 2296800 h 3988800"/>
                <a:gd name="connsiteX15" fmla="*/ 633600 w 1252931"/>
                <a:gd name="connsiteY15" fmla="*/ 2433600 h 3988800"/>
                <a:gd name="connsiteX16" fmla="*/ 662400 w 1252931"/>
                <a:gd name="connsiteY16" fmla="*/ 2656800 h 3988800"/>
                <a:gd name="connsiteX17" fmla="*/ 849600 w 1252931"/>
                <a:gd name="connsiteY17" fmla="*/ 2822400 h 3988800"/>
                <a:gd name="connsiteX18" fmla="*/ 1116000 w 1252931"/>
                <a:gd name="connsiteY18" fmla="*/ 2952000 h 3988800"/>
                <a:gd name="connsiteX19" fmla="*/ 1238400 w 1252931"/>
                <a:gd name="connsiteY19" fmla="*/ 3168000 h 3988800"/>
                <a:gd name="connsiteX20" fmla="*/ 1216800 w 1252931"/>
                <a:gd name="connsiteY20" fmla="*/ 3326400 h 3988800"/>
                <a:gd name="connsiteX21" fmla="*/ 936000 w 1252931"/>
                <a:gd name="connsiteY21" fmla="*/ 3441600 h 3988800"/>
                <a:gd name="connsiteX22" fmla="*/ 698400 w 1252931"/>
                <a:gd name="connsiteY22" fmla="*/ 3456000 h 3988800"/>
                <a:gd name="connsiteX23" fmla="*/ 590400 w 1252931"/>
                <a:gd name="connsiteY23" fmla="*/ 3528000 h 3988800"/>
                <a:gd name="connsiteX24" fmla="*/ 568800 w 1252931"/>
                <a:gd name="connsiteY24" fmla="*/ 3650400 h 3988800"/>
                <a:gd name="connsiteX25" fmla="*/ 540000 w 1252931"/>
                <a:gd name="connsiteY25" fmla="*/ 3787200 h 3988800"/>
                <a:gd name="connsiteX26" fmla="*/ 554400 w 1252931"/>
                <a:gd name="connsiteY26" fmla="*/ 3988800 h 3988800"/>
                <a:gd name="connsiteX0" fmla="*/ 0 w 1274226"/>
                <a:gd name="connsiteY0" fmla="*/ 0 h 3988800"/>
                <a:gd name="connsiteX1" fmla="*/ 14400 w 1274226"/>
                <a:gd name="connsiteY1" fmla="*/ 489600 h 3988800"/>
                <a:gd name="connsiteX2" fmla="*/ 36000 w 1274226"/>
                <a:gd name="connsiteY2" fmla="*/ 763200 h 3988800"/>
                <a:gd name="connsiteX3" fmla="*/ 165600 w 1274226"/>
                <a:gd name="connsiteY3" fmla="*/ 950400 h 3988800"/>
                <a:gd name="connsiteX4" fmla="*/ 360000 w 1274226"/>
                <a:gd name="connsiteY4" fmla="*/ 1022400 h 3988800"/>
                <a:gd name="connsiteX5" fmla="*/ 475200 w 1274226"/>
                <a:gd name="connsiteY5" fmla="*/ 1101600 h 3988800"/>
                <a:gd name="connsiteX6" fmla="*/ 489600 w 1274226"/>
                <a:gd name="connsiteY6" fmla="*/ 1202400 h 3988800"/>
                <a:gd name="connsiteX7" fmla="*/ 460800 w 1274226"/>
                <a:gd name="connsiteY7" fmla="*/ 1360800 h 3988800"/>
                <a:gd name="connsiteX8" fmla="*/ 331200 w 1274226"/>
                <a:gd name="connsiteY8" fmla="*/ 1548000 h 3988800"/>
                <a:gd name="connsiteX9" fmla="*/ 259200 w 1274226"/>
                <a:gd name="connsiteY9" fmla="*/ 1663200 h 3988800"/>
                <a:gd name="connsiteX10" fmla="*/ 208800 w 1274226"/>
                <a:gd name="connsiteY10" fmla="*/ 1836000 h 3988800"/>
                <a:gd name="connsiteX11" fmla="*/ 216000 w 1274226"/>
                <a:gd name="connsiteY11" fmla="*/ 1994400 h 3988800"/>
                <a:gd name="connsiteX12" fmla="*/ 273600 w 1274226"/>
                <a:gd name="connsiteY12" fmla="*/ 2116800 h 3988800"/>
                <a:gd name="connsiteX13" fmla="*/ 417600 w 1274226"/>
                <a:gd name="connsiteY13" fmla="*/ 2188800 h 3988800"/>
                <a:gd name="connsiteX14" fmla="*/ 568800 w 1274226"/>
                <a:gd name="connsiteY14" fmla="*/ 2296800 h 3988800"/>
                <a:gd name="connsiteX15" fmla="*/ 633600 w 1274226"/>
                <a:gd name="connsiteY15" fmla="*/ 2433600 h 3988800"/>
                <a:gd name="connsiteX16" fmla="*/ 662400 w 1274226"/>
                <a:gd name="connsiteY16" fmla="*/ 2656800 h 3988800"/>
                <a:gd name="connsiteX17" fmla="*/ 849600 w 1274226"/>
                <a:gd name="connsiteY17" fmla="*/ 2822400 h 3988800"/>
                <a:gd name="connsiteX18" fmla="*/ 1116000 w 1274226"/>
                <a:gd name="connsiteY18" fmla="*/ 2952000 h 3988800"/>
                <a:gd name="connsiteX19" fmla="*/ 1267200 w 1274226"/>
                <a:gd name="connsiteY19" fmla="*/ 3168000 h 3988800"/>
                <a:gd name="connsiteX20" fmla="*/ 1216800 w 1274226"/>
                <a:gd name="connsiteY20" fmla="*/ 3326400 h 3988800"/>
                <a:gd name="connsiteX21" fmla="*/ 936000 w 1274226"/>
                <a:gd name="connsiteY21" fmla="*/ 3441600 h 3988800"/>
                <a:gd name="connsiteX22" fmla="*/ 698400 w 1274226"/>
                <a:gd name="connsiteY22" fmla="*/ 3456000 h 3988800"/>
                <a:gd name="connsiteX23" fmla="*/ 590400 w 1274226"/>
                <a:gd name="connsiteY23" fmla="*/ 3528000 h 3988800"/>
                <a:gd name="connsiteX24" fmla="*/ 568800 w 1274226"/>
                <a:gd name="connsiteY24" fmla="*/ 3650400 h 3988800"/>
                <a:gd name="connsiteX25" fmla="*/ 540000 w 1274226"/>
                <a:gd name="connsiteY25" fmla="*/ 3787200 h 3988800"/>
                <a:gd name="connsiteX26" fmla="*/ 554400 w 1274226"/>
                <a:gd name="connsiteY26" fmla="*/ 3988800 h 3988800"/>
                <a:gd name="connsiteX0" fmla="*/ 0 w 1276281"/>
                <a:gd name="connsiteY0" fmla="*/ 0 h 3988800"/>
                <a:gd name="connsiteX1" fmla="*/ 14400 w 1276281"/>
                <a:gd name="connsiteY1" fmla="*/ 489600 h 3988800"/>
                <a:gd name="connsiteX2" fmla="*/ 36000 w 1276281"/>
                <a:gd name="connsiteY2" fmla="*/ 763200 h 3988800"/>
                <a:gd name="connsiteX3" fmla="*/ 165600 w 1276281"/>
                <a:gd name="connsiteY3" fmla="*/ 950400 h 3988800"/>
                <a:gd name="connsiteX4" fmla="*/ 360000 w 1276281"/>
                <a:gd name="connsiteY4" fmla="*/ 1022400 h 3988800"/>
                <a:gd name="connsiteX5" fmla="*/ 475200 w 1276281"/>
                <a:gd name="connsiteY5" fmla="*/ 1101600 h 3988800"/>
                <a:gd name="connsiteX6" fmla="*/ 489600 w 1276281"/>
                <a:gd name="connsiteY6" fmla="*/ 1202400 h 3988800"/>
                <a:gd name="connsiteX7" fmla="*/ 460800 w 1276281"/>
                <a:gd name="connsiteY7" fmla="*/ 1360800 h 3988800"/>
                <a:gd name="connsiteX8" fmla="*/ 331200 w 1276281"/>
                <a:gd name="connsiteY8" fmla="*/ 1548000 h 3988800"/>
                <a:gd name="connsiteX9" fmla="*/ 259200 w 1276281"/>
                <a:gd name="connsiteY9" fmla="*/ 1663200 h 3988800"/>
                <a:gd name="connsiteX10" fmla="*/ 208800 w 1276281"/>
                <a:gd name="connsiteY10" fmla="*/ 1836000 h 3988800"/>
                <a:gd name="connsiteX11" fmla="*/ 216000 w 1276281"/>
                <a:gd name="connsiteY11" fmla="*/ 1994400 h 3988800"/>
                <a:gd name="connsiteX12" fmla="*/ 273600 w 1276281"/>
                <a:gd name="connsiteY12" fmla="*/ 2116800 h 3988800"/>
                <a:gd name="connsiteX13" fmla="*/ 417600 w 1276281"/>
                <a:gd name="connsiteY13" fmla="*/ 2188800 h 3988800"/>
                <a:gd name="connsiteX14" fmla="*/ 568800 w 1276281"/>
                <a:gd name="connsiteY14" fmla="*/ 2296800 h 3988800"/>
                <a:gd name="connsiteX15" fmla="*/ 633600 w 1276281"/>
                <a:gd name="connsiteY15" fmla="*/ 2433600 h 3988800"/>
                <a:gd name="connsiteX16" fmla="*/ 662400 w 1276281"/>
                <a:gd name="connsiteY16" fmla="*/ 2656800 h 3988800"/>
                <a:gd name="connsiteX17" fmla="*/ 849600 w 1276281"/>
                <a:gd name="connsiteY17" fmla="*/ 2822400 h 3988800"/>
                <a:gd name="connsiteX18" fmla="*/ 1116000 w 1276281"/>
                <a:gd name="connsiteY18" fmla="*/ 2952000 h 3988800"/>
                <a:gd name="connsiteX19" fmla="*/ 1267200 w 1276281"/>
                <a:gd name="connsiteY19" fmla="*/ 3168000 h 3988800"/>
                <a:gd name="connsiteX20" fmla="*/ 1224000 w 1276281"/>
                <a:gd name="connsiteY20" fmla="*/ 3355200 h 3988800"/>
                <a:gd name="connsiteX21" fmla="*/ 936000 w 1276281"/>
                <a:gd name="connsiteY21" fmla="*/ 3441600 h 3988800"/>
                <a:gd name="connsiteX22" fmla="*/ 698400 w 1276281"/>
                <a:gd name="connsiteY22" fmla="*/ 3456000 h 3988800"/>
                <a:gd name="connsiteX23" fmla="*/ 590400 w 1276281"/>
                <a:gd name="connsiteY23" fmla="*/ 3528000 h 3988800"/>
                <a:gd name="connsiteX24" fmla="*/ 568800 w 1276281"/>
                <a:gd name="connsiteY24" fmla="*/ 3650400 h 3988800"/>
                <a:gd name="connsiteX25" fmla="*/ 540000 w 1276281"/>
                <a:gd name="connsiteY25" fmla="*/ 3787200 h 3988800"/>
                <a:gd name="connsiteX26" fmla="*/ 554400 w 1276281"/>
                <a:gd name="connsiteY26" fmla="*/ 3988800 h 398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76281" h="3988800">
                  <a:moveTo>
                    <a:pt x="0" y="0"/>
                  </a:moveTo>
                  <a:cubicBezTo>
                    <a:pt x="4200" y="181200"/>
                    <a:pt x="8400" y="362400"/>
                    <a:pt x="14400" y="489600"/>
                  </a:cubicBezTo>
                  <a:cubicBezTo>
                    <a:pt x="20400" y="616800"/>
                    <a:pt x="10800" y="686400"/>
                    <a:pt x="36000" y="763200"/>
                  </a:cubicBezTo>
                  <a:cubicBezTo>
                    <a:pt x="61200" y="840000"/>
                    <a:pt x="111600" y="907200"/>
                    <a:pt x="165600" y="950400"/>
                  </a:cubicBezTo>
                  <a:cubicBezTo>
                    <a:pt x="219600" y="993600"/>
                    <a:pt x="308400" y="997200"/>
                    <a:pt x="360000" y="1022400"/>
                  </a:cubicBezTo>
                  <a:cubicBezTo>
                    <a:pt x="411600" y="1047600"/>
                    <a:pt x="453600" y="1071600"/>
                    <a:pt x="475200" y="1101600"/>
                  </a:cubicBezTo>
                  <a:cubicBezTo>
                    <a:pt x="496800" y="1131600"/>
                    <a:pt x="492000" y="1159200"/>
                    <a:pt x="489600" y="1202400"/>
                  </a:cubicBezTo>
                  <a:cubicBezTo>
                    <a:pt x="487200" y="1245600"/>
                    <a:pt x="487200" y="1303200"/>
                    <a:pt x="460800" y="1360800"/>
                  </a:cubicBezTo>
                  <a:cubicBezTo>
                    <a:pt x="434400" y="1418400"/>
                    <a:pt x="364800" y="1497600"/>
                    <a:pt x="331200" y="1548000"/>
                  </a:cubicBezTo>
                  <a:cubicBezTo>
                    <a:pt x="297600" y="1598400"/>
                    <a:pt x="279600" y="1615200"/>
                    <a:pt x="259200" y="1663200"/>
                  </a:cubicBezTo>
                  <a:cubicBezTo>
                    <a:pt x="238800" y="1711200"/>
                    <a:pt x="216000" y="1780800"/>
                    <a:pt x="208800" y="1836000"/>
                  </a:cubicBezTo>
                  <a:cubicBezTo>
                    <a:pt x="201600" y="1891200"/>
                    <a:pt x="205200" y="1947600"/>
                    <a:pt x="216000" y="1994400"/>
                  </a:cubicBezTo>
                  <a:cubicBezTo>
                    <a:pt x="226800" y="2041200"/>
                    <a:pt x="240000" y="2084400"/>
                    <a:pt x="273600" y="2116800"/>
                  </a:cubicBezTo>
                  <a:cubicBezTo>
                    <a:pt x="307200" y="2149200"/>
                    <a:pt x="368400" y="2158800"/>
                    <a:pt x="417600" y="2188800"/>
                  </a:cubicBezTo>
                  <a:cubicBezTo>
                    <a:pt x="466800" y="2218800"/>
                    <a:pt x="532800" y="2256000"/>
                    <a:pt x="568800" y="2296800"/>
                  </a:cubicBezTo>
                  <a:cubicBezTo>
                    <a:pt x="604800" y="2337600"/>
                    <a:pt x="618000" y="2373600"/>
                    <a:pt x="633600" y="2433600"/>
                  </a:cubicBezTo>
                  <a:cubicBezTo>
                    <a:pt x="649200" y="2493600"/>
                    <a:pt x="626400" y="2592000"/>
                    <a:pt x="662400" y="2656800"/>
                  </a:cubicBezTo>
                  <a:cubicBezTo>
                    <a:pt x="698400" y="2721600"/>
                    <a:pt x="774000" y="2773200"/>
                    <a:pt x="849600" y="2822400"/>
                  </a:cubicBezTo>
                  <a:cubicBezTo>
                    <a:pt x="925200" y="2871600"/>
                    <a:pt x="1046400" y="2894400"/>
                    <a:pt x="1116000" y="2952000"/>
                  </a:cubicBezTo>
                  <a:cubicBezTo>
                    <a:pt x="1185600" y="3009600"/>
                    <a:pt x="1249200" y="3100800"/>
                    <a:pt x="1267200" y="3168000"/>
                  </a:cubicBezTo>
                  <a:cubicBezTo>
                    <a:pt x="1285200" y="3235200"/>
                    <a:pt x="1279200" y="3309600"/>
                    <a:pt x="1224000" y="3355200"/>
                  </a:cubicBezTo>
                  <a:cubicBezTo>
                    <a:pt x="1168800" y="3400800"/>
                    <a:pt x="1023600" y="3424800"/>
                    <a:pt x="936000" y="3441600"/>
                  </a:cubicBezTo>
                  <a:cubicBezTo>
                    <a:pt x="848400" y="3458400"/>
                    <a:pt x="756000" y="3441600"/>
                    <a:pt x="698400" y="3456000"/>
                  </a:cubicBezTo>
                  <a:cubicBezTo>
                    <a:pt x="640800" y="3470400"/>
                    <a:pt x="612000" y="3495600"/>
                    <a:pt x="590400" y="3528000"/>
                  </a:cubicBezTo>
                  <a:cubicBezTo>
                    <a:pt x="568800" y="3560400"/>
                    <a:pt x="577200" y="3607200"/>
                    <a:pt x="568800" y="3650400"/>
                  </a:cubicBezTo>
                  <a:cubicBezTo>
                    <a:pt x="560400" y="3693600"/>
                    <a:pt x="542400" y="3730800"/>
                    <a:pt x="540000" y="3787200"/>
                  </a:cubicBezTo>
                  <a:cubicBezTo>
                    <a:pt x="537600" y="3843600"/>
                    <a:pt x="554400" y="3988800"/>
                    <a:pt x="554400" y="3988800"/>
                  </a:cubicBezTo>
                </a:path>
              </a:pathLst>
            </a:cu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96503" y="5977147"/>
              <a:ext cx="349525" cy="510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0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763781" y="5978622"/>
              <a:ext cx="485099" cy="510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2D050"/>
                  </a:solidFill>
                </a:rPr>
                <a:t>10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064433" y="5967314"/>
              <a:ext cx="485099" cy="510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20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4559279" y="2928058"/>
              <a:ext cx="375716" cy="360555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60552" y="3072210"/>
              <a:ext cx="170780" cy="163889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58541" y="2348185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(512)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19031" y="1823821"/>
              <a:ext cx="400920" cy="308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17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964192" y="4951641"/>
              <a:ext cx="531530" cy="340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00"/>
                  </a:solidFill>
                </a:rPr>
                <a:t>(115)</a:t>
              </a:r>
              <a:endParaRPr lang="en-US" sz="1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7" name="Oval 106"/>
          <p:cNvSpPr/>
          <p:nvPr/>
        </p:nvSpPr>
        <p:spPr>
          <a:xfrm>
            <a:off x="1924279" y="2842015"/>
            <a:ext cx="288000" cy="288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442908" y="2807065"/>
            <a:ext cx="324000" cy="324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3422132" y="2868442"/>
            <a:ext cx="252000" cy="25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976247" y="2971148"/>
            <a:ext cx="144000" cy="144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2118796" y="938034"/>
            <a:ext cx="288000" cy="288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1631797" y="1091302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2553924" y="818220"/>
            <a:ext cx="396000" cy="396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154279" y="1004045"/>
            <a:ext cx="216000" cy="216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745077" y="1052745"/>
            <a:ext cx="144000" cy="144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1183986" y="1008932"/>
            <a:ext cx="180000" cy="180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22932" y="998220"/>
            <a:ext cx="216000" cy="216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1583570" y="1739854"/>
            <a:ext cx="432000" cy="43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050944" y="1773622"/>
            <a:ext cx="396000" cy="396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340960" y="1582546"/>
            <a:ext cx="792000" cy="79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512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224271" y="1823110"/>
            <a:ext cx="540000" cy="540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507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609613" y="1754577"/>
            <a:ext cx="720000" cy="720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506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1223570" y="5434507"/>
            <a:ext cx="720000" cy="720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400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141889" y="5751877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2974474" y="5727527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299592" y="5722507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456141" y="5707159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3072949" y="5519188"/>
            <a:ext cx="457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(412)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284854" y="5699306"/>
            <a:ext cx="72000" cy="72000"/>
          </a:xfrm>
          <a:prstGeom prst="ellipse">
            <a:avLst/>
          </a:prstGeom>
          <a:solidFill>
            <a:srgbClr val="0000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5080665" y="5359217"/>
            <a:ext cx="102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GT Pressura"/>
                <a:cs typeface="GT Pressura"/>
              </a:rPr>
              <a:t>24–28 June</a:t>
            </a:r>
            <a:endParaRPr lang="en-US" sz="1400" dirty="0">
              <a:solidFill>
                <a:schemeClr val="accent6"/>
              </a:solidFill>
              <a:latin typeface="GT Pressura"/>
              <a:cs typeface="GT Pressura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4912403" y="1554944"/>
            <a:ext cx="88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GT Pressura"/>
                <a:cs typeface="GT Pressura"/>
              </a:rPr>
              <a:t>30 June– 2 July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59941" y="5727527"/>
            <a:ext cx="675769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5102984" y="2114089"/>
            <a:ext cx="515149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2642202" y="6320567"/>
            <a:ext cx="248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T Pressura"/>
                <a:cs typeface="GT Pressura"/>
              </a:rPr>
              <a:t>Ice-free days (prelim.)</a:t>
            </a:r>
            <a:endParaRPr lang="en-US" dirty="0">
              <a:solidFill>
                <a:schemeClr val="bg1"/>
              </a:solidFill>
              <a:latin typeface="GT Pressura"/>
              <a:cs typeface="GT Pressura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095214" y="815206"/>
            <a:ext cx="102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GT Pressura"/>
                <a:cs typeface="GT Pressura"/>
              </a:rPr>
              <a:t>3–7 July</a:t>
            </a:r>
            <a:endParaRPr lang="en-US" sz="1400" dirty="0">
              <a:solidFill>
                <a:schemeClr val="accent6"/>
              </a:solidFill>
              <a:latin typeface="GT Pressura"/>
              <a:cs typeface="GT Pressura"/>
            </a:endParaRPr>
          </a:p>
        </p:txBody>
      </p:sp>
      <p:cxnSp>
        <p:nvCxnSpPr>
          <p:cNvPr id="145" name="Straight Arrow Connector 144"/>
          <p:cNvCxnSpPr/>
          <p:nvPr/>
        </p:nvCxnSpPr>
        <p:spPr>
          <a:xfrm>
            <a:off x="4274490" y="1176232"/>
            <a:ext cx="675769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4405486" y="2714553"/>
            <a:ext cx="102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GT Pressura"/>
                <a:cs typeface="GT Pressura"/>
              </a:rPr>
              <a:t>8–10 July</a:t>
            </a:r>
            <a:endParaRPr lang="en-US" sz="1400" dirty="0">
              <a:solidFill>
                <a:schemeClr val="accent6"/>
              </a:solidFill>
              <a:latin typeface="GT Pressura"/>
              <a:cs typeface="GT Pressura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H="1">
            <a:off x="4600703" y="3065898"/>
            <a:ext cx="586798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612251" y="6231654"/>
            <a:ext cx="5278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GT Pressura"/>
                <a:cs typeface="GT Pressura"/>
              </a:rPr>
              <a:t>ICE</a:t>
            </a:r>
            <a:endParaRPr lang="en-US" dirty="0">
              <a:solidFill>
                <a:schemeClr val="accent1"/>
              </a:solidFill>
              <a:latin typeface="GT Pressura"/>
              <a:cs typeface="GT Pressura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338505" y="6209415"/>
            <a:ext cx="68512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T Pressura"/>
                <a:cs typeface="GT Pressura"/>
              </a:rPr>
              <a:t>OPEN</a:t>
            </a:r>
            <a:endParaRPr lang="en-US" dirty="0">
              <a:solidFill>
                <a:schemeClr val="bg1"/>
              </a:solidFill>
              <a:latin typeface="GT Pressura"/>
              <a:cs typeface="GT Pressura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749067" y="2589552"/>
            <a:ext cx="2443393" cy="4147551"/>
            <a:chOff x="649088" y="2887057"/>
            <a:chExt cx="2443393" cy="4147551"/>
          </a:xfrm>
        </p:grpSpPr>
        <p:sp>
          <p:nvSpPr>
            <p:cNvPr id="130" name="Oval 129"/>
            <p:cNvSpPr/>
            <p:nvPr/>
          </p:nvSpPr>
          <p:spPr>
            <a:xfrm>
              <a:off x="927393" y="3845770"/>
              <a:ext cx="720000" cy="72000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FFFF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1205613" y="5070336"/>
              <a:ext cx="180000" cy="18000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097335" y="4627337"/>
              <a:ext cx="360000" cy="36000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FFFF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260548" y="5387779"/>
              <a:ext cx="72000" cy="72000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751055" y="4021117"/>
              <a:ext cx="1054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20 </a:t>
              </a:r>
              <a:r>
                <a:rPr lang="en-US" dirty="0" err="1" smtClean="0">
                  <a:latin typeface="Avenir Book"/>
                  <a:cs typeface="Avenir Book"/>
                </a:rPr>
                <a:t>nM</a:t>
              </a:r>
              <a:endParaRPr lang="en-US" dirty="0">
                <a:latin typeface="Avenir Book"/>
                <a:cs typeface="Avenir Book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751055" y="4587721"/>
              <a:ext cx="1054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10 </a:t>
              </a:r>
              <a:r>
                <a:rPr lang="en-US" dirty="0" err="1" smtClean="0">
                  <a:latin typeface="Avenir Book"/>
                  <a:cs typeface="Avenir Book"/>
                </a:rPr>
                <a:t>nM</a:t>
              </a:r>
              <a:endParaRPr lang="en-US" dirty="0">
                <a:latin typeface="Avenir Book"/>
                <a:cs typeface="Avenir Book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751055" y="4928649"/>
              <a:ext cx="1054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5 </a:t>
              </a:r>
              <a:r>
                <a:rPr lang="en-US" dirty="0" err="1" smtClean="0">
                  <a:latin typeface="Avenir Book"/>
                  <a:cs typeface="Avenir Book"/>
                </a:rPr>
                <a:t>nM</a:t>
              </a:r>
              <a:endParaRPr lang="en-US" dirty="0">
                <a:latin typeface="Avenir Book"/>
                <a:cs typeface="Avenir Book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751055" y="5188331"/>
              <a:ext cx="1054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2 </a:t>
              </a:r>
              <a:r>
                <a:rPr lang="en-US" dirty="0" err="1" smtClean="0">
                  <a:latin typeface="Avenir Book"/>
                  <a:cs typeface="Avenir Book"/>
                </a:rPr>
                <a:t>nM</a:t>
              </a:r>
              <a:endParaRPr lang="en-US" dirty="0">
                <a:latin typeface="Avenir Book"/>
                <a:cs typeface="Avenir Book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9088" y="2887057"/>
              <a:ext cx="24433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venir Book"/>
                  <a:cs typeface="Avenir Book"/>
                </a:rPr>
                <a:t>Surface DMS concentration</a:t>
              </a:r>
              <a:endParaRPr lang="en-US" sz="2000" dirty="0">
                <a:latin typeface="Avenir Book"/>
                <a:cs typeface="Avenir Book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9088" y="5772724"/>
              <a:ext cx="1764978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venir Book"/>
                  <a:cs typeface="Avenir Book"/>
                </a:rPr>
                <a:t>July 2016</a:t>
              </a:r>
            </a:p>
            <a:p>
              <a:r>
                <a:rPr lang="en-US" sz="2000" dirty="0" smtClean="0">
                  <a:latin typeface="Avenir Book"/>
                  <a:cs typeface="Avenir Book"/>
                </a:rPr>
                <a:t>(</a:t>
              </a:r>
              <a:r>
                <a:rPr lang="en-US" sz="2000" dirty="0" smtClean="0">
                  <a:latin typeface="Avenir Book"/>
                  <a:cs typeface="Avenir Book"/>
                </a:rPr>
                <a:t>leg 1b only</a:t>
              </a:r>
              <a:r>
                <a:rPr lang="en-US" sz="2000" dirty="0" smtClean="0">
                  <a:latin typeface="Avenir Book"/>
                  <a:cs typeface="Avenir Book"/>
                </a:rPr>
                <a:t>)</a:t>
              </a:r>
            </a:p>
            <a:p>
              <a:endParaRPr lang="en-US" sz="2000" dirty="0">
                <a:latin typeface="Avenir Book"/>
                <a:cs typeface="Avenir Book"/>
              </a:endParaRPr>
            </a:p>
            <a:p>
              <a:r>
                <a:rPr lang="en-US" sz="1600" dirty="0" smtClean="0">
                  <a:solidFill>
                    <a:srgbClr val="7F7F7F"/>
                  </a:solidFill>
                  <a:latin typeface="Avenir Book"/>
                  <a:cs typeface="Avenir Book"/>
                </a:rPr>
                <a:t>Gal</a:t>
              </a:r>
              <a:r>
                <a:rPr lang="en-US" sz="1600" dirty="0" smtClean="0">
                  <a:solidFill>
                    <a:srgbClr val="7F7F7F"/>
                  </a:solidFill>
                  <a:latin typeface="Avenir Book"/>
                  <a:cs typeface="Avenir Book"/>
                </a:rPr>
                <a:t>í et al. in prep</a:t>
              </a:r>
              <a:endParaRPr lang="en-US" sz="1600" dirty="0">
                <a:solidFill>
                  <a:srgbClr val="7F7F7F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5" name="Picture 4" descr="BaffinBay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11" l="0" r="94834">
                        <a14:foregroundMark x1="14022" y1="15564" x2="14022" y2="15564"/>
                        <a14:foregroundMark x1="29520" y1="5837" x2="29520" y2="5837"/>
                        <a14:foregroundMark x1="9225" y1="22957" x2="9225" y2="22957"/>
                        <a14:foregroundMark x1="23985" y1="8560" x2="23985" y2="8560"/>
                        <a14:foregroundMark x1="23985" y1="14397" x2="8856" y2="33463"/>
                        <a14:backgroundMark x1="20295" y1="4669" x2="20295" y2="4669"/>
                        <a14:backgroundMark x1="20295" y1="94942" x2="20295" y2="94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33" y="124572"/>
            <a:ext cx="2148122" cy="203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5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MS_phytocounts_cor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" y="1367212"/>
            <a:ext cx="9069755" cy="4824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Future scenarios: can we trust extrapolations?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8" name="Picture 17" descr="phaeo_cordata.png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4780">
            <a:off x="5527223" y="3653941"/>
            <a:ext cx="471197" cy="826883"/>
          </a:xfrm>
          <a:prstGeom prst="rect">
            <a:avLst/>
          </a:prstGeom>
        </p:spPr>
      </p:pic>
      <p:pic>
        <p:nvPicPr>
          <p:cNvPr id="19" name="Picture 18" descr="C0370670-Centric_fossil_diatom_frustule,_SEM.jp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579" r="932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50" y="3603624"/>
            <a:ext cx="707998" cy="822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250" y="6397625"/>
            <a:ext cx="346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see Li et al. 2009,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Blais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 2017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4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83" y="708456"/>
            <a:ext cx="9279134" cy="6959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Future scenarios: can we trust extrapolations?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 descr="WassmannReigstad_fig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06" y="866487"/>
            <a:ext cx="2207239" cy="2513595"/>
          </a:xfrm>
          <a:prstGeom prst="rect">
            <a:avLst/>
          </a:prstGeom>
          <a:ln w="57150" cmpd="sng"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995676" y="5140666"/>
            <a:ext cx="4247363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What if... Temperate phytoplankton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(</a:t>
            </a:r>
            <a:r>
              <a:rPr lang="en-US" sz="2000" dirty="0" err="1" smtClean="0">
                <a:solidFill>
                  <a:srgbClr val="FFFF00"/>
                </a:solidFill>
                <a:latin typeface="Avenir Book"/>
                <a:cs typeface="Avenir Book"/>
              </a:rPr>
              <a:t>coccolithophores</a:t>
            </a:r>
            <a:r>
              <a:rPr lang="en-US" sz="2000" dirty="0">
                <a:solidFill>
                  <a:srgbClr val="FFFF00"/>
                </a:solidFill>
                <a:latin typeface="Avenir Book"/>
                <a:cs typeface="Avenir Book"/>
              </a:rPr>
              <a:t>, high DMS)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expand into the Arctic?</a:t>
            </a:r>
          </a:p>
          <a:p>
            <a:endParaRPr lang="en-US" sz="2000" dirty="0" smtClean="0">
              <a:solidFill>
                <a:srgbClr val="FFFF00"/>
              </a:solidFill>
              <a:latin typeface="Avenir Book"/>
              <a:cs typeface="Avenir Book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(</a:t>
            </a:r>
            <a:r>
              <a:rPr lang="en-US" sz="1600" dirty="0" err="1" smtClean="0">
                <a:solidFill>
                  <a:srgbClr val="FFFF00"/>
                </a:solidFill>
                <a:latin typeface="Avenir Book"/>
                <a:cs typeface="Avenir Book"/>
              </a:rPr>
              <a:t>Neukermans</a:t>
            </a:r>
            <a:r>
              <a:rPr lang="en-US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Book"/>
                <a:cs typeface="Avenir Book"/>
              </a:rPr>
              <a:t>et al. </a:t>
            </a:r>
            <a:r>
              <a:rPr lang="en-US" sz="1600" dirty="0" smtClean="0">
                <a:solidFill>
                  <a:srgbClr val="FFFF00"/>
                </a:solidFill>
                <a:latin typeface="Avenir Book"/>
                <a:cs typeface="Avenir Book"/>
              </a:rPr>
              <a:t>2018)</a:t>
            </a:r>
            <a:endParaRPr lang="en-US" sz="1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4844" y="1979928"/>
            <a:ext cx="2207239" cy="140015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emiliania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7" t="9335" r="20998" b="7544"/>
          <a:stretch/>
        </p:blipFill>
        <p:spPr>
          <a:xfrm>
            <a:off x="183696" y="3569368"/>
            <a:ext cx="1987951" cy="2038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6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Speculation...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Future scenarios: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what about projections?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Vancoppenolle13_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4" y="822881"/>
            <a:ext cx="5364723" cy="588389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98133" y="3529263"/>
            <a:ext cx="2159123" cy="3021266"/>
            <a:chOff x="3916947" y="906451"/>
            <a:chExt cx="3890208" cy="5443564"/>
          </a:xfrm>
        </p:grpSpPr>
        <p:pic>
          <p:nvPicPr>
            <p:cNvPr id="5" name="Picture 4" descr="Vancoppenolle13_b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12"/>
            <a:stretch/>
          </p:blipFill>
          <p:spPr>
            <a:xfrm>
              <a:off x="3916947" y="906451"/>
              <a:ext cx="3382210" cy="2842054"/>
            </a:xfrm>
            <a:prstGeom prst="rect">
              <a:avLst/>
            </a:prstGeom>
          </p:spPr>
        </p:pic>
        <p:pic>
          <p:nvPicPr>
            <p:cNvPr id="14" name="Picture 13" descr="Vancoppenolle13_b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49" t="5924"/>
            <a:stretch/>
          </p:blipFill>
          <p:spPr>
            <a:xfrm>
              <a:off x="3943682" y="3676328"/>
              <a:ext cx="3863473" cy="26736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229684" y="1533630"/>
            <a:ext cx="28875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Stratification may inhibit  further increase in NPP with receding sea ice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Vancoppenolle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et al. 2013 GBC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7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0" y="-1"/>
            <a:ext cx="2454061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Ocean-atmosphere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Ex.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1: 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link to in situ atmospheric observations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5.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230218573"/>
              </p:ext>
            </p:extLst>
          </p:nvPr>
        </p:nvGraphicFramePr>
        <p:xfrm>
          <a:off x="580571" y="2874210"/>
          <a:ext cx="6256423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4" name="Picture 23" descr="Mungall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42" y="952686"/>
            <a:ext cx="2815108" cy="2534798"/>
          </a:xfrm>
          <a:prstGeom prst="rect">
            <a:avLst/>
          </a:prstGeom>
        </p:spPr>
      </p:pic>
      <p:sp>
        <p:nvSpPr>
          <p:cNvPr id="25" name="Bent Arrow 24"/>
          <p:cNvSpPr/>
          <p:nvPr/>
        </p:nvSpPr>
        <p:spPr>
          <a:xfrm rot="10800000">
            <a:off x="6330342" y="3355471"/>
            <a:ext cx="574842" cy="561473"/>
          </a:xfrm>
          <a:prstGeom prst="bentArrow">
            <a:avLst>
              <a:gd name="adj1" fmla="val 34524"/>
              <a:gd name="adj2" fmla="val 29762"/>
              <a:gd name="adj3" fmla="val 22619"/>
              <a:gd name="adj4" fmla="val 38988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6305" y="5491689"/>
            <a:ext cx="2125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Ghahremaninezhad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.,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in prep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.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(also,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Heintzenberg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 2017 ACP)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9312" y="10765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  <a:latin typeface="Avenir Book"/>
                <a:cs typeface="Avenir Book"/>
              </a:rPr>
              <a:t>DMS-SAT</a:t>
            </a:r>
            <a:endParaRPr lang="en-US" b="1" dirty="0">
              <a:solidFill>
                <a:schemeClr val="accent4"/>
              </a:solidFill>
              <a:latin typeface="Avenir Book"/>
              <a:cs typeface="Avenir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1220" y="2012511"/>
            <a:ext cx="147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  <a:latin typeface="Avenir Book"/>
                <a:cs typeface="Avenir Book"/>
              </a:rPr>
              <a:t>GEM-MACH </a:t>
            </a:r>
            <a:endParaRPr lang="en-US" b="1" dirty="0">
              <a:solidFill>
                <a:schemeClr val="accent4"/>
              </a:solidFill>
              <a:latin typeface="Avenir Book"/>
              <a:cs typeface="Avenir Book"/>
            </a:endParaRPr>
          </a:p>
        </p:txBody>
      </p:sp>
      <p:sp>
        <p:nvSpPr>
          <p:cNvPr id="29" name="Right Arrow 28"/>
          <p:cNvSpPr/>
          <p:nvPr/>
        </p:nvSpPr>
        <p:spPr>
          <a:xfrm rot="2584426">
            <a:off x="2619488" y="1555351"/>
            <a:ext cx="768890" cy="3610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2584426">
            <a:off x="3789287" y="2496628"/>
            <a:ext cx="768890" cy="36109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302734" y="3498182"/>
            <a:ext cx="1727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Mungall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 et al. 2016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7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0" y="-1"/>
            <a:ext cx="2454061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Ocean-atmosphere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Ex. 2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: input to Earth System model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5.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834" y="6077623"/>
            <a:ext cx="1874736" cy="73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Mahmood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2018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ACPD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9" name="Picture 8" descr="Mahmood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9" b="9661"/>
          <a:stretch/>
        </p:blipFill>
        <p:spPr>
          <a:xfrm>
            <a:off x="4939955" y="1741087"/>
            <a:ext cx="1907349" cy="4114279"/>
          </a:xfrm>
          <a:prstGeom prst="rect">
            <a:avLst/>
          </a:prstGeom>
        </p:spPr>
      </p:pic>
      <p:pic>
        <p:nvPicPr>
          <p:cNvPr id="10" name="Picture 9" descr="Mahmood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r="48710" b="9765"/>
          <a:stretch/>
        </p:blipFill>
        <p:spPr>
          <a:xfrm>
            <a:off x="2683894" y="1741087"/>
            <a:ext cx="1714316" cy="4114279"/>
          </a:xfrm>
          <a:prstGeom prst="rect">
            <a:avLst/>
          </a:prstGeom>
        </p:spPr>
      </p:pic>
      <p:pic>
        <p:nvPicPr>
          <p:cNvPr id="11" name="Picture 10" descr="Mahmood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t="90788" r="7873" b="-553"/>
          <a:stretch/>
        </p:blipFill>
        <p:spPr>
          <a:xfrm>
            <a:off x="1768454" y="5904638"/>
            <a:ext cx="6252600" cy="472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65024" y="10724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DMS-SAT</a:t>
            </a:r>
            <a:endParaRPr lang="en-US" b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3030" y="1076586"/>
            <a:ext cx="12799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CanAM4.3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5681581" y="1174277"/>
            <a:ext cx="1657681" cy="22940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099563" y="1174276"/>
            <a:ext cx="1643594" cy="22940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2814" y="1072464"/>
            <a:ext cx="16852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Gridded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climatology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Avenir Book"/>
                <a:cs typeface="Avenir Book"/>
              </a:rPr>
              <a:t>of in situ data</a:t>
            </a:r>
            <a:endParaRPr lang="en-US" b="1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Lana et al. 2011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0" name="Right Arrow 19"/>
          <p:cNvSpPr/>
          <p:nvPr/>
        </p:nvSpPr>
        <p:spPr>
          <a:xfrm rot="8084205">
            <a:off x="4052240" y="1690784"/>
            <a:ext cx="570698" cy="20754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2891392">
            <a:off x="4741426" y="1696915"/>
            <a:ext cx="570698" cy="20754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938164" y="6350004"/>
            <a:ext cx="4120362" cy="367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Cloud shortwave </a:t>
            </a:r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radiative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forcing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3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2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MareNostrum4 supercomputer @BSC. </a:t>
            </a:r>
            <a:r>
              <a:rPr lang="en-US" dirty="0" smtClean="0">
                <a:latin typeface="Avenir Book"/>
                <a:cs typeface="Avenir Book"/>
                <a:hlinkClick r:id="rId4"/>
              </a:rPr>
              <a:t>https</a:t>
            </a:r>
            <a:r>
              <a:rPr lang="en-US" dirty="0">
                <a:latin typeface="Avenir Book"/>
                <a:cs typeface="Avenir Book"/>
                <a:hlinkClick r:id="rId4"/>
              </a:rPr>
              <a:t>://www.bsc.es</a:t>
            </a:r>
            <a:r>
              <a:rPr lang="en-US" dirty="0" smtClean="0">
                <a:latin typeface="Avenir Book"/>
                <a:cs typeface="Avenir Book"/>
                <a:hlinkClick r:id="rId4"/>
              </a:rPr>
              <a:t>/</a:t>
            </a:r>
            <a:r>
              <a:rPr lang="en-US" dirty="0" smtClean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en-US" dirty="0" smtClean="0">
                <a:latin typeface="Avenir Book"/>
                <a:cs typeface="Avenir Book"/>
              </a:rPr>
              <a:t>80% European network</a:t>
            </a:r>
          </a:p>
        </p:txBody>
      </p:sp>
      <p:pic>
        <p:nvPicPr>
          <p:cNvPr id="7" name="Picture 6" descr="mn4_bs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25"/>
            <a:ext cx="9144000" cy="6086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6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873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2815"/>
          <a:stretch/>
        </p:blipFill>
        <p:spPr>
          <a:xfrm>
            <a:off x="580571" y="1"/>
            <a:ext cx="8563429" cy="6867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720809"/>
            <a:ext cx="9143999" cy="6146250"/>
          </a:xfrm>
          <a:prstGeom prst="rect">
            <a:avLst/>
          </a:prstGeom>
          <a:solidFill>
            <a:srgbClr val="0A3CB8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Conclusions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6.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2425" y="1207687"/>
            <a:ext cx="7606632" cy="4149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Satellite method allows for synoptic DMS emission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estimates in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heterogeneous, variable and remote Arctic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Ocean.</a:t>
            </a:r>
            <a:endParaRPr lang="en-US" sz="2000" dirty="0" smtClean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 smtClean="0">
              <a:solidFill>
                <a:srgbClr val="FFFF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Reveals...</a:t>
            </a: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 err="1" smtClean="0">
                <a:solidFill>
                  <a:srgbClr val="FFFF00"/>
                </a:solidFill>
                <a:latin typeface="Avenir Book"/>
                <a:cs typeface="Avenir Book"/>
              </a:rPr>
              <a:t>Multidecadal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 EDMS trend driven by sea ice meltdown</a:t>
            </a: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800100" lvl="1" indent="-342900">
              <a:lnSpc>
                <a:spcPct val="110000"/>
              </a:lnSpc>
              <a:buFont typeface="Courier New"/>
              <a:buChar char="o"/>
            </a:pPr>
            <a:r>
              <a:rPr lang="en-US" sz="2000" dirty="0" err="1">
                <a:solidFill>
                  <a:srgbClr val="FFFF00"/>
                </a:solidFill>
                <a:latin typeface="Avenir Book"/>
                <a:cs typeface="Avenir Book"/>
              </a:rPr>
              <a:t>Interannual</a:t>
            </a:r>
            <a:r>
              <a:rPr lang="en-US" sz="2000" dirty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EDMS changes </a:t>
            </a:r>
            <a:r>
              <a:rPr lang="en-US" sz="2000" dirty="0">
                <a:solidFill>
                  <a:srgbClr val="FFFF00"/>
                </a:solidFill>
                <a:latin typeface="Avenir Book"/>
                <a:cs typeface="Avenir Book"/>
              </a:rPr>
              <a:t>driven by interplay between 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ice patterns and phytoplankton dynamics.</a:t>
            </a: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endParaRPr lang="en-US" sz="2000" dirty="0" smtClean="0">
              <a:solidFill>
                <a:srgbClr val="FFFF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Suggests need to move beyond “climatological approaches</a:t>
            </a:r>
            <a:r>
              <a:rPr lang="en-US" sz="2000" dirty="0" smtClean="0">
                <a:solidFill>
                  <a:srgbClr val="FFFF00"/>
                </a:solidFill>
                <a:latin typeface="Avenir Book"/>
                <a:cs typeface="Avenir Book"/>
              </a:rPr>
              <a:t>” in observational and model studies of DMS-climate feedbacks.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986" y="6002710"/>
            <a:ext cx="8522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Thanks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to: NASA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Ocean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Biology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Processing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group, NSIDC (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Ice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data), ECMWF (ERA-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Interim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), Maxime Benoît-Gagné, Martine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Lizotte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and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Takuvik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colleagues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, CCGS Amundsen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crew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,</a:t>
            </a:r>
          </a:p>
          <a:p>
            <a:pPr algn="ctr"/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Green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Edge</a:t>
            </a:r>
            <a:r>
              <a:rPr lang="fr-FR" sz="15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500" dirty="0" err="1" smtClean="0">
                <a:solidFill>
                  <a:schemeClr val="bg1"/>
                </a:solidFill>
                <a:latin typeface="Avenir Book"/>
                <a:cs typeface="Avenir Book"/>
              </a:rPr>
              <a:t>project</a:t>
            </a:r>
            <a:endParaRPr lang="en-US" sz="1500" dirty="0"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3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9"/>
    </mc:Choice>
    <mc:Fallback xmlns="">
      <p:transition xmlns:p14="http://schemas.microsoft.com/office/powerpoint/2010/main" spd="slow" advTm="717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570" y="-1"/>
            <a:ext cx="2454061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Ocean-atmosphere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Ex. 1</a:t>
            </a: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: aerosol back-trajectory studies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2"/>
            <a:ext cx="580570" cy="7208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5.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82105" y="6403474"/>
            <a:ext cx="3261894" cy="45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Heintzenberg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2017 ACP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5" name="Picture 4" descr="zeppelin-station-svalbard-2014.jpg_150840655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r="8479"/>
          <a:stretch/>
        </p:blipFill>
        <p:spPr>
          <a:xfrm>
            <a:off x="510888" y="909050"/>
            <a:ext cx="2523743" cy="2185071"/>
          </a:xfrm>
          <a:prstGeom prst="rect">
            <a:avLst/>
          </a:prstGeom>
        </p:spPr>
      </p:pic>
      <p:pic>
        <p:nvPicPr>
          <p:cNvPr id="3" name="Picture 2" descr="DMSPt3-10MAP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9853" r="10147" b="9839"/>
          <a:stretch/>
        </p:blipFill>
        <p:spPr>
          <a:xfrm>
            <a:off x="5053262" y="1256628"/>
            <a:ext cx="3676316" cy="3703053"/>
          </a:xfrm>
          <a:prstGeom prst="rect">
            <a:avLst/>
          </a:prstGeom>
        </p:spPr>
      </p:pic>
      <p:pic>
        <p:nvPicPr>
          <p:cNvPr id="8" name="Picture 7" descr="Monthly_DMSP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4040251"/>
            <a:ext cx="3703052" cy="22666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3158" y="1042734"/>
            <a:ext cx="169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Measurements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5416" y="858068"/>
            <a:ext cx="462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Atmospheric transport + surface properties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4555" y="3552964"/>
            <a:ext cx="345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Inferences on aerosol processes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756526" y="2018632"/>
            <a:ext cx="768890" cy="427789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 Arrow 19"/>
          <p:cNvSpPr/>
          <p:nvPr/>
        </p:nvSpPr>
        <p:spPr>
          <a:xfrm rot="10800000">
            <a:off x="5594684" y="5173579"/>
            <a:ext cx="574842" cy="561473"/>
          </a:xfrm>
          <a:prstGeom prst="bentArrow">
            <a:avLst>
              <a:gd name="adj1" fmla="val 34524"/>
              <a:gd name="adj2" fmla="val 29762"/>
              <a:gd name="adj3" fmla="val 22619"/>
              <a:gd name="adj4" fmla="val 3898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4"/>
    </mc:Choice>
    <mc:Fallback xmlns="">
      <p:transition xmlns:p14="http://schemas.microsoft.com/office/powerpoint/2010/main" spd="slow" advTm="8896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1"/>
            <a:ext cx="580570" cy="6857999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_0873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2" r="2815"/>
          <a:stretch/>
        </p:blipFill>
        <p:spPr>
          <a:xfrm>
            <a:off x="580571" y="1"/>
            <a:ext cx="8563429" cy="686705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440080"/>
            <a:ext cx="8581570" cy="3904666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09516" y="762418"/>
            <a:ext cx="7679950" cy="297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OUTLINE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Introduction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, hypotheses,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goals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Methods: DMS-SAT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algorithm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Results: </a:t>
            </a:r>
            <a:r>
              <a:rPr lang="en-US" dirty="0" err="1" smtClean="0">
                <a:solidFill>
                  <a:srgbClr val="FFFF00"/>
                </a:solidFill>
                <a:latin typeface="Avenir Book"/>
                <a:cs typeface="Avenir Book"/>
              </a:rPr>
              <a:t>interannual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 emission trends and controlling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factors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latin typeface="Avenir Book"/>
                <a:cs typeface="Avenir Book"/>
              </a:rPr>
              <a:t>Future: ice-free summer, changing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(</a:t>
            </a:r>
            <a:r>
              <a:rPr lang="en-US" dirty="0" err="1" smtClean="0">
                <a:solidFill>
                  <a:srgbClr val="FFFF00"/>
                </a:solidFill>
                <a:latin typeface="Avenir Book"/>
                <a:cs typeface="Avenir Book"/>
              </a:rPr>
              <a:t>phyto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)plankton dynamics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Example applications for ocean-atmosphere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studies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669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0"/>
    </mc:Choice>
    <mc:Fallback xmlns="">
      <p:transition xmlns:p14="http://schemas.microsoft.com/office/powerpoint/2010/main" spd="slow" advTm="175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41388" y="3352920"/>
            <a:ext cx="2829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Atmospheric boundary layer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8814" y="3098658"/>
            <a:ext cx="9139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543"/>
          <a:stretch/>
        </p:blipFill>
        <p:spPr>
          <a:xfrm>
            <a:off x="642051" y="3665593"/>
            <a:ext cx="7631298" cy="2370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6151279" y="2091355"/>
            <a:ext cx="2765647" cy="2645271"/>
            <a:chOff x="6151279" y="2149087"/>
            <a:chExt cx="2765647" cy="2645271"/>
          </a:xfrm>
        </p:grpSpPr>
        <p:sp>
          <p:nvSpPr>
            <p:cNvPr id="58" name="Right Arrow 57"/>
            <p:cNvSpPr/>
            <p:nvPr/>
          </p:nvSpPr>
          <p:spPr>
            <a:xfrm rot="16200000">
              <a:off x="5578713" y="3792488"/>
              <a:ext cx="1843533" cy="160208"/>
            </a:xfrm>
            <a:prstGeom prst="rightArrow">
              <a:avLst>
                <a:gd name="adj1" fmla="val 49001"/>
                <a:gd name="adj2" fmla="val 50000"/>
              </a:avLst>
            </a:prstGeom>
            <a:solidFill>
              <a:schemeClr val="bg1"/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151279" y="2428854"/>
              <a:ext cx="429303" cy="394972"/>
              <a:chOff x="6036530" y="2463965"/>
              <a:chExt cx="429303" cy="39497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6036530" y="253986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246014" y="269226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198620" y="2787593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131846" y="2463965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241433" y="255928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393833" y="2711689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122684" y="2668882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360710" y="2507364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6731986" y="2149087"/>
              <a:ext cx="205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Sulfate and </a:t>
              </a:r>
              <a:r>
                <a:rPr lang="en-US" dirty="0" err="1" smtClean="0">
                  <a:latin typeface="Avenir Book"/>
                  <a:cs typeface="Avenir Book"/>
                </a:rPr>
                <a:t>sulfonate</a:t>
              </a:r>
              <a:r>
                <a:rPr lang="en-US" dirty="0" smtClean="0">
                  <a:latin typeface="Avenir Book"/>
                  <a:cs typeface="Avenir Book"/>
                </a:rPr>
                <a:t> aerosol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47460" y="3076348"/>
              <a:ext cx="2369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nucleation &amp; growth</a:t>
              </a:r>
              <a:endParaRPr lang="en-US" baseline="30000" dirty="0" smtClean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60" name="Right Arrow 59"/>
          <p:cNvSpPr/>
          <p:nvPr/>
        </p:nvSpPr>
        <p:spPr>
          <a:xfrm>
            <a:off x="6917782" y="4931871"/>
            <a:ext cx="812285" cy="459254"/>
          </a:xfrm>
          <a:prstGeom prst="rightArrow">
            <a:avLst>
              <a:gd name="adj1" fmla="val 70472"/>
              <a:gd name="adj2" fmla="val 50000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730067" y="4767312"/>
            <a:ext cx="148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Bacterial &amp; </a:t>
            </a:r>
            <a:r>
              <a:rPr lang="en-US" dirty="0" err="1" smtClean="0">
                <a:latin typeface="Avenir Book"/>
                <a:cs typeface="Avenir Book"/>
              </a:rPr>
              <a:t>photochem</a:t>
            </a:r>
            <a:r>
              <a:rPr lang="en-US" dirty="0" smtClean="0">
                <a:latin typeface="Avenir Book"/>
                <a:cs typeface="Avenir Book"/>
              </a:rPr>
              <a:t>. oxidation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32881" y="4737283"/>
            <a:ext cx="1126818" cy="828548"/>
          </a:xfrm>
          <a:prstGeom prst="rect">
            <a:avLst/>
          </a:prstGeom>
          <a:solidFill>
            <a:srgbClr val="DE745B"/>
          </a:solidFill>
          <a:ln w="38100" cmpd="sng">
            <a:solidFill>
              <a:srgbClr val="C3020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Avenir Book"/>
                <a:cs typeface="Avenir Book"/>
              </a:rPr>
              <a:t>DMS</a:t>
            </a:r>
            <a:r>
              <a:rPr lang="en-US" sz="2000" baseline="-25000" dirty="0" err="1" smtClean="0">
                <a:latin typeface="Avenir Book"/>
                <a:cs typeface="Avenir Book"/>
              </a:rPr>
              <a:t>aq</a:t>
            </a:r>
            <a:endParaRPr lang="en-US" sz="2000" baseline="-25000" dirty="0" smtClean="0">
              <a:latin typeface="Avenir Book"/>
              <a:cs typeface="Avenir Book"/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3577905" y="4864869"/>
            <a:ext cx="2359309" cy="498643"/>
          </a:xfrm>
          <a:prstGeom prst="rightArrow">
            <a:avLst>
              <a:gd name="adj1" fmla="val 70472"/>
              <a:gd name="adj2" fmla="val 50000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758847" y="5376670"/>
            <a:ext cx="233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Phyto</a:t>
            </a:r>
            <a:r>
              <a:rPr lang="en-US" dirty="0" smtClean="0">
                <a:latin typeface="Avenir Book"/>
                <a:cs typeface="Avenir Book"/>
              </a:rPr>
              <a:t>, bacteria, grazing, cell </a:t>
            </a:r>
            <a:r>
              <a:rPr lang="en-US" dirty="0" err="1" smtClean="0">
                <a:latin typeface="Avenir Book"/>
                <a:cs typeface="Avenir Book"/>
              </a:rPr>
              <a:t>lysis</a:t>
            </a:r>
            <a:r>
              <a:rPr lang="en-US" dirty="0" smtClean="0">
                <a:latin typeface="Avenir Book"/>
                <a:cs typeface="Avenir Book"/>
              </a:rPr>
              <a:t>...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392011" y="4708745"/>
            <a:ext cx="1263651" cy="8285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venir Book"/>
                <a:cs typeface="Avenir Book"/>
              </a:rPr>
              <a:t>DMSP</a:t>
            </a:r>
          </a:p>
          <a:p>
            <a:pPr algn="ctr"/>
            <a:r>
              <a:rPr lang="en-US" sz="2000" dirty="0" smtClean="0">
                <a:latin typeface="Avenir Book"/>
                <a:cs typeface="Avenir Book"/>
              </a:rPr>
              <a:t>(in </a:t>
            </a:r>
            <a:r>
              <a:rPr lang="en-US" sz="2000" dirty="0" err="1" smtClean="0">
                <a:latin typeface="Avenir Book"/>
                <a:cs typeface="Avenir Book"/>
              </a:rPr>
              <a:t>phyto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DMS </a:t>
            </a:r>
            <a:r>
              <a:rPr lang="en-US" sz="2400" dirty="0" smtClean="0">
                <a:solidFill>
                  <a:schemeClr val="bg1"/>
                </a:solidFill>
              </a:rPr>
              <a:t>emission: from plankton to clouds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15" name="Picture 14" descr="sun1.pdf"/>
          <p:cNvPicPr>
            <a:picLocks noChangeAspect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60" y="809186"/>
            <a:ext cx="657603" cy="70286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1388" y="3818993"/>
            <a:ext cx="2050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Oceanic mixed layer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7598" y="5691330"/>
            <a:ext cx="1864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600"/>
                </a:solidFill>
                <a:latin typeface="Avenir Book"/>
                <a:cs typeface="Avenir Book"/>
              </a:rPr>
              <a:t>Phytoplankton</a:t>
            </a:r>
          </a:p>
          <a:p>
            <a:r>
              <a:rPr lang="en-US" dirty="0" smtClean="0">
                <a:solidFill>
                  <a:srgbClr val="005600"/>
                </a:solidFill>
                <a:latin typeface="Avenir Book"/>
                <a:cs typeface="Avenir Book"/>
              </a:rPr>
              <a:t>C + sulfate assimilation</a:t>
            </a:r>
            <a:endParaRPr lang="en-US" dirty="0">
              <a:solidFill>
                <a:srgbClr val="005600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637654" y="4488209"/>
            <a:ext cx="1811442" cy="1284194"/>
            <a:chOff x="566299" y="4488209"/>
            <a:chExt cx="1811442" cy="1284194"/>
          </a:xfrm>
        </p:grpSpPr>
        <p:sp>
          <p:nvSpPr>
            <p:cNvPr id="50" name="Right Arrow 49"/>
            <p:cNvSpPr/>
            <p:nvPr/>
          </p:nvSpPr>
          <p:spPr>
            <a:xfrm>
              <a:off x="580571" y="4488209"/>
              <a:ext cx="1797170" cy="1284194"/>
            </a:xfrm>
            <a:prstGeom prst="rightArrow">
              <a:avLst>
                <a:gd name="adj1" fmla="val 70472"/>
                <a:gd name="adj2" fmla="val 50000"/>
              </a:avLst>
            </a:prstGeom>
            <a:solidFill>
              <a:schemeClr val="bg1"/>
            </a:solidFill>
            <a:ln w="28575" cmpd="sng">
              <a:solidFill>
                <a:srgbClr val="005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6299" y="4611857"/>
              <a:ext cx="85878" cy="115430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05467" y="4737283"/>
            <a:ext cx="698092" cy="781470"/>
            <a:chOff x="2891665" y="4443662"/>
            <a:chExt cx="698092" cy="7814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3104" y="4607511"/>
              <a:ext cx="537411" cy="61762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1665" y="4566207"/>
              <a:ext cx="228600" cy="35292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1272" y="4443662"/>
              <a:ext cx="218485" cy="497305"/>
            </a:xfrm>
            <a:prstGeom prst="rect">
              <a:avLst/>
            </a:prstGeom>
          </p:spPr>
        </p:pic>
      </p:grpSp>
      <p:pic>
        <p:nvPicPr>
          <p:cNvPr id="16" name="Picture 15" descr="cloud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9" y="2090302"/>
            <a:ext cx="4638002" cy="768122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2428495" y="1431842"/>
            <a:ext cx="3580074" cy="1308089"/>
            <a:chOff x="2428495" y="1489574"/>
            <a:chExt cx="3580074" cy="1308089"/>
          </a:xfrm>
        </p:grpSpPr>
        <p:grpSp>
          <p:nvGrpSpPr>
            <p:cNvPr id="37" name="Group 36"/>
            <p:cNvGrpSpPr/>
            <p:nvPr/>
          </p:nvGrpSpPr>
          <p:grpSpPr>
            <a:xfrm>
              <a:off x="3491751" y="2402691"/>
              <a:ext cx="429303" cy="394972"/>
              <a:chOff x="6617060" y="2445137"/>
              <a:chExt cx="429303" cy="394972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617060" y="252104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826544" y="267344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779150" y="2768765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712376" y="2445137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821963" y="254046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974363" y="2692861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703214" y="2650054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941240" y="2488536"/>
                <a:ext cx="72000" cy="7134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428495" y="1489574"/>
              <a:ext cx="17876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C</a:t>
              </a:r>
              <a:r>
                <a:rPr lang="en-US" sz="2000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loud</a:t>
              </a:r>
            </a:p>
            <a:p>
              <a:r>
                <a:rPr lang="en-US" sz="2000" b="1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C</a:t>
              </a:r>
              <a:r>
                <a:rPr lang="en-US" sz="2000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ondensation</a:t>
              </a:r>
            </a:p>
            <a:p>
              <a:r>
                <a:rPr lang="en-US" sz="2000" b="1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N</a:t>
              </a:r>
              <a:r>
                <a:rPr lang="en-US" sz="2000" dirty="0" smtClean="0">
                  <a:solidFill>
                    <a:schemeClr val="accent1"/>
                  </a:solidFill>
                  <a:latin typeface="Avenir Book"/>
                  <a:cs typeface="Avenir Book"/>
                </a:rPr>
                <a:t>uclei</a:t>
              </a:r>
              <a:endParaRPr lang="en-US" sz="2000" dirty="0">
                <a:solidFill>
                  <a:schemeClr val="accent1"/>
                </a:solidFill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3920409" y="2576102"/>
              <a:ext cx="2088160" cy="194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813638" y="1783138"/>
            <a:ext cx="977644" cy="1513665"/>
            <a:chOff x="5871358" y="1821626"/>
            <a:chExt cx="977644" cy="1513665"/>
          </a:xfrm>
        </p:grpSpPr>
        <p:sp>
          <p:nvSpPr>
            <p:cNvPr id="80" name="Up Arrow 79"/>
            <p:cNvSpPr/>
            <p:nvPr/>
          </p:nvSpPr>
          <p:spPr>
            <a:xfrm rot="19500000" flipH="1">
              <a:off x="6144968" y="1821626"/>
              <a:ext cx="167122" cy="508039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1" name="Up Arrow 80"/>
            <p:cNvSpPr/>
            <p:nvPr/>
          </p:nvSpPr>
          <p:spPr>
            <a:xfrm rot="2100000" flipH="1" flipV="1">
              <a:off x="6336183" y="1908828"/>
              <a:ext cx="512819" cy="449030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4" name="Up Arrow 83"/>
            <p:cNvSpPr/>
            <p:nvPr/>
          </p:nvSpPr>
          <p:spPr>
            <a:xfrm rot="2100000" flipH="1" flipV="1">
              <a:off x="5871358" y="2713409"/>
              <a:ext cx="321036" cy="621882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sp>
        <p:nvSpPr>
          <p:cNvPr id="87" name="Rectangle 86"/>
          <p:cNvSpPr/>
          <p:nvPr/>
        </p:nvSpPr>
        <p:spPr>
          <a:xfrm>
            <a:off x="8079267" y="3685718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428357" y="3685718"/>
            <a:ext cx="138129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507565" y="3691474"/>
            <a:ext cx="409361" cy="403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3138043" y="1708484"/>
            <a:ext cx="2085642" cy="1933996"/>
            <a:chOff x="3138043" y="1766216"/>
            <a:chExt cx="2085642" cy="1933996"/>
          </a:xfrm>
        </p:grpSpPr>
        <p:sp>
          <p:nvSpPr>
            <p:cNvPr id="77" name="Up Arrow 76"/>
            <p:cNvSpPr/>
            <p:nvPr/>
          </p:nvSpPr>
          <p:spPr>
            <a:xfrm rot="19500000" flipH="1">
              <a:off x="4292161" y="1766216"/>
              <a:ext cx="352762" cy="523161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79" name="Up Arrow 78"/>
            <p:cNvSpPr/>
            <p:nvPr/>
          </p:nvSpPr>
          <p:spPr>
            <a:xfrm rot="2100000" flipH="1" flipV="1">
              <a:off x="4361941" y="2841706"/>
              <a:ext cx="170104" cy="621882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2" name="Up Arrow 81"/>
            <p:cNvSpPr/>
            <p:nvPr/>
          </p:nvSpPr>
          <p:spPr>
            <a:xfrm rot="2100000" flipH="1" flipV="1">
              <a:off x="4710866" y="1803714"/>
              <a:ext cx="512819" cy="573309"/>
            </a:xfrm>
            <a:prstGeom prst="upArrow">
              <a:avLst/>
            </a:prstGeom>
            <a:solidFill>
              <a:srgbClr val="FABE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44" name="Freeform 43"/>
            <p:cNvSpPr/>
            <p:nvPr/>
          </p:nvSpPr>
          <p:spPr>
            <a:xfrm rot="18056328">
              <a:off x="2882452" y="3206950"/>
              <a:ext cx="709646" cy="198464"/>
            </a:xfrm>
            <a:custGeom>
              <a:avLst/>
              <a:gdLst>
                <a:gd name="connsiteX0" fmla="*/ 0 w 863600"/>
                <a:gd name="connsiteY0" fmla="*/ 204932 h 306579"/>
                <a:gd name="connsiteX1" fmla="*/ 76200 w 863600"/>
                <a:gd name="connsiteY1" fmla="*/ 1732 h 306579"/>
                <a:gd name="connsiteX2" fmla="*/ 139700 w 863600"/>
                <a:gd name="connsiteY2" fmla="*/ 306532 h 306579"/>
                <a:gd name="connsiteX3" fmla="*/ 228600 w 863600"/>
                <a:gd name="connsiteY3" fmla="*/ 27132 h 306579"/>
                <a:gd name="connsiteX4" fmla="*/ 279400 w 863600"/>
                <a:gd name="connsiteY4" fmla="*/ 281132 h 306579"/>
                <a:gd name="connsiteX5" fmla="*/ 381000 w 863600"/>
                <a:gd name="connsiteY5" fmla="*/ 27132 h 306579"/>
                <a:gd name="connsiteX6" fmla="*/ 431800 w 863600"/>
                <a:gd name="connsiteY6" fmla="*/ 306532 h 306579"/>
                <a:gd name="connsiteX7" fmla="*/ 533400 w 863600"/>
                <a:gd name="connsiteY7" fmla="*/ 27132 h 306579"/>
                <a:gd name="connsiteX8" fmla="*/ 584200 w 863600"/>
                <a:gd name="connsiteY8" fmla="*/ 281132 h 306579"/>
                <a:gd name="connsiteX9" fmla="*/ 673100 w 863600"/>
                <a:gd name="connsiteY9" fmla="*/ 39832 h 306579"/>
                <a:gd name="connsiteX10" fmla="*/ 698500 w 863600"/>
                <a:gd name="connsiteY10" fmla="*/ 192232 h 306579"/>
                <a:gd name="connsiteX11" fmla="*/ 863600 w 863600"/>
                <a:gd name="connsiteY11" fmla="*/ 192232 h 306579"/>
                <a:gd name="connsiteX12" fmla="*/ 863600 w 863600"/>
                <a:gd name="connsiteY12" fmla="*/ 192232 h 30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3600" h="306579">
                  <a:moveTo>
                    <a:pt x="0" y="204932"/>
                  </a:moveTo>
                  <a:cubicBezTo>
                    <a:pt x="26458" y="94865"/>
                    <a:pt x="52917" y="-15201"/>
                    <a:pt x="76200" y="1732"/>
                  </a:cubicBezTo>
                  <a:cubicBezTo>
                    <a:pt x="99483" y="18665"/>
                    <a:pt x="114300" y="302299"/>
                    <a:pt x="139700" y="306532"/>
                  </a:cubicBezTo>
                  <a:cubicBezTo>
                    <a:pt x="165100" y="310765"/>
                    <a:pt x="205317" y="31365"/>
                    <a:pt x="228600" y="27132"/>
                  </a:cubicBezTo>
                  <a:cubicBezTo>
                    <a:pt x="251883" y="22899"/>
                    <a:pt x="254000" y="281132"/>
                    <a:pt x="279400" y="281132"/>
                  </a:cubicBezTo>
                  <a:cubicBezTo>
                    <a:pt x="304800" y="281132"/>
                    <a:pt x="355600" y="22899"/>
                    <a:pt x="381000" y="27132"/>
                  </a:cubicBezTo>
                  <a:cubicBezTo>
                    <a:pt x="406400" y="31365"/>
                    <a:pt x="406400" y="306532"/>
                    <a:pt x="431800" y="306532"/>
                  </a:cubicBezTo>
                  <a:cubicBezTo>
                    <a:pt x="457200" y="306532"/>
                    <a:pt x="508000" y="31365"/>
                    <a:pt x="533400" y="27132"/>
                  </a:cubicBezTo>
                  <a:cubicBezTo>
                    <a:pt x="558800" y="22899"/>
                    <a:pt x="560917" y="279015"/>
                    <a:pt x="584200" y="281132"/>
                  </a:cubicBezTo>
                  <a:cubicBezTo>
                    <a:pt x="607483" y="283249"/>
                    <a:pt x="654050" y="54649"/>
                    <a:pt x="673100" y="39832"/>
                  </a:cubicBezTo>
                  <a:cubicBezTo>
                    <a:pt x="692150" y="25015"/>
                    <a:pt x="666750" y="166832"/>
                    <a:pt x="698500" y="192232"/>
                  </a:cubicBezTo>
                  <a:cubicBezTo>
                    <a:pt x="730250" y="217632"/>
                    <a:pt x="863600" y="192232"/>
                    <a:pt x="863600" y="192232"/>
                  </a:cubicBezTo>
                  <a:lnTo>
                    <a:pt x="863600" y="192232"/>
                  </a:lnTo>
                </a:path>
              </a:pathLst>
            </a:custGeom>
            <a:ln w="28575" cmpd="sng">
              <a:solidFill>
                <a:srgbClr val="F78447"/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rot="3141024">
              <a:off x="3426220" y="3246157"/>
              <a:ext cx="709646" cy="198464"/>
            </a:xfrm>
            <a:custGeom>
              <a:avLst/>
              <a:gdLst>
                <a:gd name="connsiteX0" fmla="*/ 0 w 863600"/>
                <a:gd name="connsiteY0" fmla="*/ 204932 h 306579"/>
                <a:gd name="connsiteX1" fmla="*/ 76200 w 863600"/>
                <a:gd name="connsiteY1" fmla="*/ 1732 h 306579"/>
                <a:gd name="connsiteX2" fmla="*/ 139700 w 863600"/>
                <a:gd name="connsiteY2" fmla="*/ 306532 h 306579"/>
                <a:gd name="connsiteX3" fmla="*/ 228600 w 863600"/>
                <a:gd name="connsiteY3" fmla="*/ 27132 h 306579"/>
                <a:gd name="connsiteX4" fmla="*/ 279400 w 863600"/>
                <a:gd name="connsiteY4" fmla="*/ 281132 h 306579"/>
                <a:gd name="connsiteX5" fmla="*/ 381000 w 863600"/>
                <a:gd name="connsiteY5" fmla="*/ 27132 h 306579"/>
                <a:gd name="connsiteX6" fmla="*/ 431800 w 863600"/>
                <a:gd name="connsiteY6" fmla="*/ 306532 h 306579"/>
                <a:gd name="connsiteX7" fmla="*/ 533400 w 863600"/>
                <a:gd name="connsiteY7" fmla="*/ 27132 h 306579"/>
                <a:gd name="connsiteX8" fmla="*/ 584200 w 863600"/>
                <a:gd name="connsiteY8" fmla="*/ 281132 h 306579"/>
                <a:gd name="connsiteX9" fmla="*/ 673100 w 863600"/>
                <a:gd name="connsiteY9" fmla="*/ 39832 h 306579"/>
                <a:gd name="connsiteX10" fmla="*/ 698500 w 863600"/>
                <a:gd name="connsiteY10" fmla="*/ 192232 h 306579"/>
                <a:gd name="connsiteX11" fmla="*/ 863600 w 863600"/>
                <a:gd name="connsiteY11" fmla="*/ 192232 h 306579"/>
                <a:gd name="connsiteX12" fmla="*/ 863600 w 863600"/>
                <a:gd name="connsiteY12" fmla="*/ 192232 h 30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3600" h="306579">
                  <a:moveTo>
                    <a:pt x="0" y="204932"/>
                  </a:moveTo>
                  <a:cubicBezTo>
                    <a:pt x="26458" y="94865"/>
                    <a:pt x="52917" y="-15201"/>
                    <a:pt x="76200" y="1732"/>
                  </a:cubicBezTo>
                  <a:cubicBezTo>
                    <a:pt x="99483" y="18665"/>
                    <a:pt x="114300" y="302299"/>
                    <a:pt x="139700" y="306532"/>
                  </a:cubicBezTo>
                  <a:cubicBezTo>
                    <a:pt x="165100" y="310765"/>
                    <a:pt x="205317" y="31365"/>
                    <a:pt x="228600" y="27132"/>
                  </a:cubicBezTo>
                  <a:cubicBezTo>
                    <a:pt x="251883" y="22899"/>
                    <a:pt x="254000" y="281132"/>
                    <a:pt x="279400" y="281132"/>
                  </a:cubicBezTo>
                  <a:cubicBezTo>
                    <a:pt x="304800" y="281132"/>
                    <a:pt x="355600" y="22899"/>
                    <a:pt x="381000" y="27132"/>
                  </a:cubicBezTo>
                  <a:cubicBezTo>
                    <a:pt x="406400" y="31365"/>
                    <a:pt x="406400" y="306532"/>
                    <a:pt x="431800" y="306532"/>
                  </a:cubicBezTo>
                  <a:cubicBezTo>
                    <a:pt x="457200" y="306532"/>
                    <a:pt x="508000" y="31365"/>
                    <a:pt x="533400" y="27132"/>
                  </a:cubicBezTo>
                  <a:cubicBezTo>
                    <a:pt x="558800" y="22899"/>
                    <a:pt x="560917" y="279015"/>
                    <a:pt x="584200" y="281132"/>
                  </a:cubicBezTo>
                  <a:cubicBezTo>
                    <a:pt x="607483" y="283249"/>
                    <a:pt x="654050" y="54649"/>
                    <a:pt x="673100" y="39832"/>
                  </a:cubicBezTo>
                  <a:cubicBezTo>
                    <a:pt x="692150" y="25015"/>
                    <a:pt x="666750" y="166832"/>
                    <a:pt x="698500" y="192232"/>
                  </a:cubicBezTo>
                  <a:cubicBezTo>
                    <a:pt x="730250" y="217632"/>
                    <a:pt x="863600" y="192232"/>
                    <a:pt x="863600" y="192232"/>
                  </a:cubicBezTo>
                  <a:lnTo>
                    <a:pt x="863600" y="192232"/>
                  </a:lnTo>
                </a:path>
              </a:pathLst>
            </a:custGeom>
            <a:ln w="28575" cmpd="sng">
              <a:solidFill>
                <a:srgbClr val="F78447"/>
              </a:solidFill>
              <a:headEnd type="none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 flipH="1">
            <a:off x="2062507" y="2903001"/>
            <a:ext cx="593935" cy="526895"/>
            <a:chOff x="2362034" y="2958219"/>
            <a:chExt cx="391861" cy="417831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2619376" y="2978150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2555878" y="2978150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2546356" y="3087687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2449096" y="3043944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2472908" y="3110619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2449096" y="2960976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2362034" y="3110619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2472908" y="3247463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2385180" y="3196344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2601496" y="3113376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2546356" y="3246263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2706271" y="2958219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2397886" y="3290325"/>
              <a:ext cx="47624" cy="857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/>
          <p:cNvSpPr/>
          <p:nvPr/>
        </p:nvSpPr>
        <p:spPr>
          <a:xfrm>
            <a:off x="7619939" y="3685718"/>
            <a:ext cx="413853" cy="409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271705" y="6437895"/>
            <a:ext cx="4961507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Charlson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1987,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Simó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2001,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Levasseur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2013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271705" y="4629112"/>
            <a:ext cx="1023791" cy="881960"/>
            <a:chOff x="3832649" y="4287432"/>
            <a:chExt cx="1023791" cy="8819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32649" y="4287432"/>
              <a:ext cx="641684" cy="6797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02099" y="4487603"/>
              <a:ext cx="590719" cy="68178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632855" y="4497647"/>
              <a:ext cx="223585" cy="259702"/>
              <a:chOff x="4632855" y="4497647"/>
              <a:chExt cx="223585" cy="259702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4644315" y="4646149"/>
                <a:ext cx="78122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737882" y="471068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rgbClr val="D30C0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 rot="20756953">
                <a:off x="4683990" y="4580086"/>
                <a:ext cx="84431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798521" y="4577735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 rot="11760000">
                <a:off x="4795798" y="4658722"/>
                <a:ext cx="60642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 rot="11760000">
                <a:off x="4749381" y="4653755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rgbClr val="D30C0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 rot="11760000">
                <a:off x="4632855" y="471163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11760000">
                <a:off x="4727853" y="449764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9525" cmpd="sng">
                <a:solidFill>
                  <a:srgbClr val="D30C0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-1019741" y="34638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7245737" y="5025886"/>
            <a:ext cx="223585" cy="259702"/>
            <a:chOff x="4632855" y="4497647"/>
            <a:chExt cx="223585" cy="259702"/>
          </a:xfrm>
        </p:grpSpPr>
        <p:sp>
          <p:nvSpPr>
            <p:cNvPr id="103" name="Oval 102"/>
            <p:cNvSpPr/>
            <p:nvPr/>
          </p:nvSpPr>
          <p:spPr>
            <a:xfrm>
              <a:off x="4644315" y="4646149"/>
              <a:ext cx="78122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737882" y="4710680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D30C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 rot="20756953">
              <a:off x="4683990" y="4580086"/>
              <a:ext cx="84431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798521" y="4577735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 rot="11760000">
              <a:off x="4795798" y="4658722"/>
              <a:ext cx="60642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 rot="11760000">
              <a:off x="4749381" y="4653755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D30C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 rot="11760000">
              <a:off x="4632855" y="4711630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 rot="11760000">
              <a:off x="4727853" y="4497647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mpd="sng">
              <a:solidFill>
                <a:srgbClr val="D30C0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748384" y="1468192"/>
            <a:ext cx="154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840A"/>
                </a:solidFill>
                <a:latin typeface="Avenir Book"/>
                <a:cs typeface="Avenir Book"/>
              </a:rPr>
              <a:t>direct forcing</a:t>
            </a:r>
            <a:endParaRPr lang="en-US" b="1" dirty="0">
              <a:solidFill>
                <a:srgbClr val="FF840A"/>
              </a:solidFill>
              <a:latin typeface="Avenir Book"/>
              <a:cs typeface="Avenir Book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796842" y="1298945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Avenir Book"/>
                <a:cs typeface="Avenir Book"/>
              </a:rPr>
              <a:t>indirect forcing(s)</a:t>
            </a:r>
            <a:endParaRPr lang="en-US" b="1" dirty="0">
              <a:solidFill>
                <a:srgbClr val="FF6600"/>
              </a:solidFill>
              <a:latin typeface="Avenir Book"/>
              <a:cs typeface="Avenir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5"/>
    </mc:Choice>
    <mc:Fallback xmlns="">
      <p:transition xmlns:p14="http://schemas.microsoft.com/office/powerpoint/2010/main" spd="slow" advTm="814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CC2013_AR5_RadiativeForc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0"/>
            <a:ext cx="808950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956" y="6355379"/>
            <a:ext cx="4324518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IPCC AR5, 2013 (+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Carslaw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2013)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3399" y="3359022"/>
            <a:ext cx="7687992" cy="491564"/>
          </a:xfrm>
          <a:prstGeom prst="rect">
            <a:avLst/>
          </a:prstGeom>
          <a:noFill/>
          <a:ln w="38100" cmpd="sng">
            <a:solidFill>
              <a:srgbClr val="FF84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359021"/>
            <a:ext cx="902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840A"/>
                </a:solidFill>
                <a:latin typeface="Avenir Book"/>
                <a:cs typeface="Avenir Book"/>
              </a:rPr>
              <a:t>direct</a:t>
            </a:r>
            <a:endParaRPr lang="en-US" sz="2200" b="1" dirty="0">
              <a:solidFill>
                <a:srgbClr val="FF840A"/>
              </a:solidFill>
              <a:latin typeface="Avenir Book"/>
              <a:cs typeface="Avenir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398" y="3880107"/>
            <a:ext cx="7690187" cy="366461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798170"/>
            <a:ext cx="1133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6600"/>
                </a:solidFill>
                <a:latin typeface="Avenir Book"/>
                <a:cs typeface="Avenir Book"/>
              </a:rPr>
              <a:t>indirect</a:t>
            </a:r>
            <a:endParaRPr lang="en-US" sz="2200" b="1" dirty="0">
              <a:solidFill>
                <a:srgbClr val="FF66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0188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790053" y="1113516"/>
            <a:ext cx="5125543" cy="5325190"/>
            <a:chOff x="2565947" y="975155"/>
            <a:chExt cx="5395308" cy="5605463"/>
          </a:xfrm>
        </p:grpSpPr>
        <p:pic>
          <p:nvPicPr>
            <p:cNvPr id="4" name="Image7"/>
            <p:cNvPicPr>
              <a:picLocks noChangeAspect="1"/>
            </p:cNvPicPr>
            <p:nvPr/>
          </p:nvPicPr>
          <p:blipFill>
            <a:blip r:embed="rId3"/>
            <a:srcRect r="886"/>
            <a:stretch>
              <a:fillRect/>
            </a:stretch>
          </p:blipFill>
          <p:spPr bwMode="auto">
            <a:xfrm>
              <a:off x="2565947" y="975155"/>
              <a:ext cx="5395308" cy="560546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154398" y="1106019"/>
              <a:ext cx="1720581" cy="5229693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047769" y="1106019"/>
              <a:ext cx="913486" cy="5229692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Sulfur sources to the Arctic atmosphere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110" y="1420079"/>
            <a:ext cx="32987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Arctic Summer: 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low pollution transport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Avenir Book"/>
                <a:cs typeface="Avenir Book"/>
              </a:rPr>
              <a:t>high </a:t>
            </a:r>
            <a:r>
              <a:rPr lang="en-US" sz="2000" dirty="0" smtClean="0">
                <a:latin typeface="Avenir Book"/>
                <a:cs typeface="Avenir Book"/>
              </a:rPr>
              <a:t>photochemistry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>
                <a:latin typeface="Avenir Book"/>
                <a:cs typeface="Avenir Book"/>
              </a:rPr>
              <a:t>high biological activity</a:t>
            </a:r>
          </a:p>
          <a:p>
            <a:pPr marL="285750" indent="-285750">
              <a:buFontTx/>
              <a:buChar char="-"/>
            </a:pPr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Tx/>
              <a:buChar char="-"/>
            </a:pPr>
            <a:endParaRPr lang="en-US" sz="2000" dirty="0">
              <a:latin typeface="Avenir Book"/>
              <a:cs typeface="Avenir Book"/>
            </a:endParaRPr>
          </a:p>
          <a:p>
            <a:pPr marL="285750" indent="-285750">
              <a:buFontTx/>
              <a:buChar char="-"/>
            </a:pPr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Tx/>
              <a:buChar char="-"/>
            </a:pPr>
            <a:endParaRPr lang="en-US" sz="2000" dirty="0" smtClean="0">
              <a:latin typeface="Avenir Book"/>
              <a:cs typeface="Avenir Book"/>
            </a:endParaRPr>
          </a:p>
          <a:p>
            <a:pPr algn="ctr"/>
            <a:r>
              <a:rPr lang="en-US" sz="2000" b="1" dirty="0" smtClean="0">
                <a:latin typeface="Avenir Book"/>
                <a:cs typeface="Avenir Book"/>
              </a:rPr>
              <a:t>DMS can control</a:t>
            </a:r>
          </a:p>
          <a:p>
            <a:pPr algn="ctr"/>
            <a:r>
              <a:rPr lang="en-US" sz="2000" b="1" dirty="0" smtClean="0">
                <a:latin typeface="Avenir Book"/>
                <a:cs typeface="Avenir Book"/>
              </a:rPr>
              <a:t>new particle formation</a:t>
            </a:r>
          </a:p>
          <a:p>
            <a:pPr algn="ctr"/>
            <a:r>
              <a:rPr lang="en-US" sz="2000" b="1" dirty="0" smtClean="0">
                <a:latin typeface="Avenir Book"/>
                <a:cs typeface="Avenir Book"/>
              </a:rPr>
              <a:t>(= nucleation)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" y="6161722"/>
            <a:ext cx="3987800" cy="696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Leaitch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2013,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Mungall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al., 2016,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Mahmood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 et al.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2018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ACPD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1564866" y="3429877"/>
            <a:ext cx="812285" cy="459254"/>
          </a:xfrm>
          <a:prstGeom prst="rightArrow">
            <a:avLst>
              <a:gd name="adj1" fmla="val 48349"/>
              <a:gd name="adj2" fmla="val 52766"/>
            </a:avLst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98281" y="830405"/>
            <a:ext cx="147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haze (winter)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0161" y="830405"/>
            <a:ext cx="1736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clean (summer)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3328468" y="1672374"/>
            <a:ext cx="11768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Total nss-SO4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283103" y="2894679"/>
            <a:ext cx="126758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Anthro</a:t>
            </a:r>
            <a:r>
              <a:rPr lang="en-US" sz="1400" dirty="0" smtClean="0"/>
              <a:t>. </a:t>
            </a:r>
            <a:r>
              <a:rPr lang="en-US" sz="1400" dirty="0" smtClean="0"/>
              <a:t>source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387513" y="4236865"/>
            <a:ext cx="105876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DMS source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301560" y="5407927"/>
            <a:ext cx="122769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DMS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18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Declining anthropogenic SO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emissions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2" name="Picture 1" descr="Klimont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r="1878"/>
          <a:stretch/>
        </p:blipFill>
        <p:spPr>
          <a:xfrm>
            <a:off x="1831173" y="805635"/>
            <a:ext cx="7139038" cy="4488257"/>
          </a:xfrm>
          <a:prstGeom prst="rect">
            <a:avLst/>
          </a:prstGeom>
        </p:spPr>
      </p:pic>
      <p:pic>
        <p:nvPicPr>
          <p:cNvPr id="3" name="Picture 2" descr="Klimont1_worl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"/>
          <a:stretch/>
        </p:blipFill>
        <p:spPr>
          <a:xfrm>
            <a:off x="86223" y="2339471"/>
            <a:ext cx="3041987" cy="420817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623689" y="6293926"/>
            <a:ext cx="2346522" cy="500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Klimont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 et al.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9280" y="5218668"/>
            <a:ext cx="356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Change between 2010 and 2005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8848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733" y="1032319"/>
            <a:ext cx="56820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venir Book"/>
                <a:cs typeface="Avenir Book"/>
              </a:rPr>
              <a:t>Hypotheses</a:t>
            </a:r>
            <a:r>
              <a:rPr lang="en-US" sz="2000" dirty="0" smtClean="0">
                <a:latin typeface="Avenir Book"/>
                <a:cs typeface="Avenir Book"/>
              </a:rPr>
              <a:t>: 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Arctic </a:t>
            </a:r>
            <a:r>
              <a:rPr lang="en-US" sz="2000" dirty="0">
                <a:latin typeface="Avenir Book"/>
                <a:cs typeface="Avenir Book"/>
              </a:rPr>
              <a:t>Ocean DMS emission is increasing as summer sea ice recedes and more ocean surface is exposed to the </a:t>
            </a:r>
            <a:r>
              <a:rPr lang="en-US" sz="2000" dirty="0" smtClean="0">
                <a:latin typeface="Avenir Book"/>
                <a:cs typeface="Avenir Book"/>
              </a:rPr>
              <a:t>atmosphere.</a:t>
            </a:r>
          </a:p>
          <a:p>
            <a:pPr marL="342900" indent="-342900" algn="just">
              <a:buFont typeface="Arial"/>
              <a:buChar char="•"/>
            </a:pPr>
            <a:endParaRPr lang="en-US" sz="2000" dirty="0">
              <a:latin typeface="Avenir Book"/>
              <a:cs typeface="Avenir Book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Changing DMS emission could alter aerosol and cloud </a:t>
            </a:r>
            <a:r>
              <a:rPr lang="en-US" sz="2000" dirty="0" err="1" smtClean="0">
                <a:latin typeface="Avenir Book"/>
                <a:cs typeface="Avenir Book"/>
              </a:rPr>
              <a:t>radiative</a:t>
            </a:r>
            <a:r>
              <a:rPr lang="en-US" sz="2000" dirty="0" smtClean="0">
                <a:latin typeface="Avenir Book"/>
                <a:cs typeface="Avenir Book"/>
              </a:rPr>
              <a:t> forcing.</a:t>
            </a:r>
          </a:p>
          <a:p>
            <a:pPr algn="just"/>
            <a:endParaRPr lang="en-US" sz="2000" dirty="0" smtClean="0">
              <a:latin typeface="Avenir Book"/>
              <a:cs typeface="Avenir Book"/>
            </a:endParaRPr>
          </a:p>
          <a:p>
            <a:pPr algn="just"/>
            <a:r>
              <a:rPr lang="en-US" sz="2000" b="1" dirty="0" smtClean="0">
                <a:latin typeface="Avenir Book"/>
                <a:cs typeface="Avenir Book"/>
              </a:rPr>
              <a:t>Problem</a:t>
            </a:r>
            <a:r>
              <a:rPr lang="en-US" sz="2000" dirty="0" smtClean="0">
                <a:latin typeface="Avenir Book"/>
                <a:cs typeface="Avenir Book"/>
              </a:rPr>
              <a:t>: Sparse </a:t>
            </a:r>
            <a:r>
              <a:rPr lang="en-US" sz="2000" i="1" dirty="0" smtClean="0">
                <a:latin typeface="Avenir Book"/>
                <a:cs typeface="Avenir Book"/>
              </a:rPr>
              <a:t>in situ</a:t>
            </a:r>
            <a:r>
              <a:rPr lang="en-US" sz="2000" dirty="0" smtClean="0">
                <a:latin typeface="Avenir Book"/>
                <a:cs typeface="Avenir Book"/>
              </a:rPr>
              <a:t> data and sampling difficulties hinder DMS emission estimates.</a:t>
            </a:r>
          </a:p>
          <a:p>
            <a:pPr algn="just"/>
            <a:endParaRPr lang="en-US" sz="2000" dirty="0" smtClean="0">
              <a:latin typeface="Avenir Book"/>
              <a:cs typeface="Avenir Book"/>
            </a:endParaRPr>
          </a:p>
          <a:p>
            <a:pPr algn="just"/>
            <a:r>
              <a:rPr lang="en-US" sz="2000" b="1" dirty="0" smtClean="0">
                <a:latin typeface="Avenir Book"/>
                <a:cs typeface="Avenir Book"/>
              </a:rPr>
              <a:t>Goals</a:t>
            </a:r>
            <a:endParaRPr lang="en-US" sz="2000" b="1" dirty="0">
              <a:latin typeface="Avenir Book"/>
              <a:cs typeface="Avenir Book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Develop an algorithm to estimate marine DMS emission from satellite data</a:t>
            </a:r>
            <a:r>
              <a:rPr lang="en-US" sz="2000" dirty="0" smtClean="0">
                <a:latin typeface="Avenir Book"/>
                <a:cs typeface="Avenir Book"/>
              </a:rPr>
              <a:t>.</a:t>
            </a:r>
          </a:p>
          <a:p>
            <a:pPr marL="342900" indent="-342900" algn="just">
              <a:buFont typeface="Wingdings" charset="0"/>
              <a:buChar char="à"/>
            </a:pPr>
            <a:r>
              <a:rPr lang="en-US" dirty="0" smtClean="0">
                <a:solidFill>
                  <a:schemeClr val="tx2"/>
                </a:solidFill>
                <a:latin typeface="Avenir Book"/>
                <a:cs typeface="Avenir Book"/>
              </a:rPr>
              <a:t>see </a:t>
            </a:r>
            <a:r>
              <a:rPr lang="en-US" dirty="0" err="1">
                <a:solidFill>
                  <a:schemeClr val="tx2"/>
                </a:solidFill>
                <a:latin typeface="Avenir Book"/>
                <a:cs typeface="Avenir Book"/>
              </a:rPr>
              <a:t>Neukermans</a:t>
            </a:r>
            <a:r>
              <a:rPr lang="en-US" dirty="0">
                <a:solidFill>
                  <a:schemeClr val="tx2"/>
                </a:solidFill>
                <a:latin typeface="Avenir Book"/>
                <a:cs typeface="Avenir Book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Avenir Book"/>
                <a:cs typeface="Avenir Book"/>
              </a:rPr>
              <a:t>Harmel</a:t>
            </a:r>
            <a:r>
              <a:rPr lang="en-US" dirty="0">
                <a:solidFill>
                  <a:schemeClr val="tx2"/>
                </a:solidFill>
                <a:latin typeface="Avenir Book"/>
                <a:cs typeface="Avenir Book"/>
              </a:rPr>
              <a:t>, Galí et al. 2018</a:t>
            </a:r>
          </a:p>
          <a:p>
            <a:pPr marL="342900" indent="-342900" algn="just">
              <a:buFont typeface="Wingdings" charset="0"/>
              <a:buChar char="à"/>
            </a:pPr>
            <a:endParaRPr lang="en-US" sz="2000" dirty="0">
              <a:latin typeface="Avenir Book"/>
              <a:cs typeface="Avenir Book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Apply it to produce multiyear time series of DMS emission in the Arctic.</a:t>
            </a:r>
          </a:p>
        </p:txBody>
      </p:sp>
      <p:pic>
        <p:nvPicPr>
          <p:cNvPr id="11" name="Picture 10" descr="datacounts_dms_1x1_1972_2012_horizb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b="14007"/>
          <a:stretch/>
        </p:blipFill>
        <p:spPr>
          <a:xfrm>
            <a:off x="6256028" y="3121737"/>
            <a:ext cx="2847899" cy="2693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0" y="1"/>
            <a:ext cx="8564880" cy="7254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571" y="-1"/>
            <a:ext cx="2357594" cy="7208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</a:rPr>
              <a:t>Introduction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38164" y="-1"/>
            <a:ext cx="6205836" cy="720809"/>
          </a:xfrm>
          <a:prstGeom prst="rect">
            <a:avLst/>
          </a:prstGeom>
          <a:solidFill>
            <a:srgbClr val="0A3CB8">
              <a:alpha val="5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Hypotheses and goals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2"/>
            <a:ext cx="580570" cy="725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1.</a:t>
            </a:r>
          </a:p>
        </p:txBody>
      </p:sp>
      <p:pic>
        <p:nvPicPr>
          <p:cNvPr id="3" name="Picture 2" descr="arcticSeaIce_1979_2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88" y="1134871"/>
            <a:ext cx="2800705" cy="15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1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5.4|12.1|12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2.4|1.2|13.4|9.2|12.1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1.5|1.2|6.1|0.8|10.6|2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23372</TotalTime>
  <Words>2562</Words>
  <Application>Microsoft Macintosh PowerPoint</Application>
  <PresentationFormat>On-screen Show (4:3)</PresentationFormat>
  <Paragraphs>468</Paragraphs>
  <Slides>31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Martí Galí Tàpias</dc:creator>
  <cp:lastModifiedBy>Martí Galí Tàpias</cp:lastModifiedBy>
  <cp:revision>1173</cp:revision>
  <dcterms:created xsi:type="dcterms:W3CDTF">2017-02-03T19:41:15Z</dcterms:created>
  <dcterms:modified xsi:type="dcterms:W3CDTF">2018-12-18T11:10:25Z</dcterms:modified>
</cp:coreProperties>
</file>